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 id="2147483677" r:id="rId2"/>
  </p:sldMasterIdLst>
  <p:notesMasterIdLst>
    <p:notesMasterId r:id="rId22"/>
  </p:notesMasterIdLst>
  <p:sldIdLst>
    <p:sldId id="256" r:id="rId3"/>
    <p:sldId id="257" r:id="rId4"/>
    <p:sldId id="258" r:id="rId5"/>
    <p:sldId id="259"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75"/>
    <p:restoredTop sz="94681"/>
  </p:normalViewPr>
  <p:slideViewPr>
    <p:cSldViewPr snapToGrid="0" snapToObjects="1">
      <p:cViewPr varScale="1">
        <p:scale>
          <a:sx n="130" d="100"/>
          <a:sy n="130" d="100"/>
        </p:scale>
        <p:origin x="200"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gadgets.ndtv.com/internet/news/netflix-now-accounts-for-34-percent-of-us-internet-traffic-at-peak-times-524323"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fd75f76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fd75f76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f18300e8a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f18300e8a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Spring Cloud project has been created to facilitate and ease the development Java applications in cloud native environments.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4fe1d46f47_1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4fe1d46f47_1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f18300e8a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f18300e8a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f18300e8a_0_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2f18300e8a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f18300e8a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f18300e8a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4fe1d46f47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4fe1d46f47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4fe1d46f47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4fe1d46f47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4fe1d46f47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4fe1d46f47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4fe1d46f47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4fe1d46f47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f4abd3d15_0_37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2f4abd3d15_0_3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4fe1d46f4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4fe1d46f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f4abd3d15_0_4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f4abd3d15_0_4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folHlink"/>
              </a:buClr>
              <a:buSzPts val="1100"/>
              <a:buChar char="-"/>
            </a:pPr>
            <a:r>
              <a:rPr lang="en">
                <a:solidFill>
                  <a:schemeClr val="folHlink"/>
                </a:solidFill>
              </a:rPr>
              <a:t>Although microservices provide many benefits, there’s no free lunch.</a:t>
            </a:r>
            <a:endParaRPr>
              <a:solidFill>
                <a:schemeClr val="folHlink"/>
              </a:solidFill>
            </a:endParaRPr>
          </a:p>
          <a:p>
            <a:pPr marL="457200" lvl="0" indent="-298450" algn="l" rtl="0">
              <a:spcBef>
                <a:spcPts val="0"/>
              </a:spcBef>
              <a:spcAft>
                <a:spcPts val="0"/>
              </a:spcAft>
              <a:buClr>
                <a:schemeClr val="folHlink"/>
              </a:buClr>
              <a:buSzPts val="1100"/>
              <a:buChar char="-"/>
            </a:pPr>
            <a:r>
              <a:rPr lang="en">
                <a:solidFill>
                  <a:schemeClr val="folHlink"/>
                </a:solidFill>
              </a:rPr>
              <a:t>The sheer number of services that are created present their own set of challenges.  A platform such as PCF is needed to monitor and manage the services</a:t>
            </a:r>
            <a:endParaRPr>
              <a:solidFill>
                <a:schemeClr val="folHlink"/>
              </a:solidFill>
            </a:endParaRPr>
          </a:p>
          <a:p>
            <a:pPr marL="0" lvl="0" indent="0" algn="l" rtl="0">
              <a:lnSpc>
                <a:spcPct val="115000"/>
              </a:lnSpc>
              <a:spcBef>
                <a:spcPts val="0"/>
              </a:spcBef>
              <a:spcAft>
                <a:spcPts val="0"/>
              </a:spcAft>
              <a:buClr>
                <a:schemeClr val="folHlink"/>
              </a:buClr>
              <a:buSzPts val="1100"/>
              <a:buFont typeface="Arial"/>
              <a:buNone/>
            </a:pPr>
            <a:endParaRPr sz="12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f18300e8a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f18300e8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Developers face other challenges for their microservice applications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f18300e8a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f18300e8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f18300e8a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f18300e8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f4abd3d15_0_4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f4abd3d15_0_4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folHlink"/>
              </a:buClr>
              <a:buSzPts val="1100"/>
              <a:buFont typeface="Arial"/>
              <a:buNone/>
            </a:pPr>
            <a:r>
              <a:rPr lang="en">
                <a:solidFill>
                  <a:schemeClr val="folHlink"/>
                </a:solidFill>
              </a:rPr>
              <a:t>We would like to have a mechanism for preventing cascading failures of microservices.  Given that communications are performed over the network, how can we make sure that a network glitch doesn’t bring down our entire application?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f18300e8a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2f18300e8a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a large number of microservices chained together, how can we trace requests for debugging and performance optimization purposes?  If the end client is experiencing slow response times, how can we zero in on the particular microservices that are causing an issue?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f18300e8a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f18300e8a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dirty="0">
                <a:solidFill>
                  <a:schemeClr val="dk1"/>
                </a:solidFill>
              </a:rPr>
              <a:t>Have to be able to scale in response to surges, add new features rapidly. Can’t go down for maintenance/upgrades.</a:t>
            </a:r>
            <a:endParaRPr dirty="0">
              <a:solidFill>
                <a:schemeClr val="dk1"/>
              </a:solidFill>
            </a:endParaRPr>
          </a:p>
          <a:p>
            <a:pPr marL="0" lvl="0" indent="101600" algn="l" rtl="0">
              <a:spcBef>
                <a:spcPts val="0"/>
              </a:spcBef>
              <a:spcAft>
                <a:spcPts val="0"/>
              </a:spcAft>
              <a:buClr>
                <a:srgbClr val="000000"/>
              </a:buClr>
              <a:buSzPts val="1100"/>
              <a:buFont typeface="Arial"/>
              <a:buNone/>
            </a:pPr>
            <a:endParaRPr dirty="0">
              <a:solidFill>
                <a:schemeClr val="dk1"/>
              </a:solidFill>
            </a:endParaRPr>
          </a:p>
          <a:p>
            <a:pPr marL="0" lvl="0" indent="31750" algn="l" rtl="0">
              <a:spcBef>
                <a:spcPts val="0"/>
              </a:spcBef>
              <a:spcAft>
                <a:spcPts val="0"/>
              </a:spcAft>
              <a:buClr>
                <a:schemeClr val="dk1"/>
              </a:buClr>
              <a:buSzPts val="1100"/>
              <a:buFont typeface="Arial"/>
              <a:buChar char="▪"/>
            </a:pPr>
            <a:r>
              <a:rPr lang="en" dirty="0" err="1">
                <a:solidFill>
                  <a:schemeClr val="dk1"/>
                </a:solidFill>
              </a:rPr>
              <a:t>NetFlix</a:t>
            </a:r>
            <a:r>
              <a:rPr lang="en" dirty="0">
                <a:solidFill>
                  <a:schemeClr val="dk1"/>
                </a:solidFill>
              </a:rPr>
              <a:t>, an undisputed business &amp; technology leader</a:t>
            </a:r>
            <a:endParaRPr dirty="0">
              <a:solidFill>
                <a:schemeClr val="dk1"/>
              </a:solidFill>
            </a:endParaRPr>
          </a:p>
          <a:p>
            <a:pPr marL="457200" lvl="1" indent="31750" algn="l" rtl="0">
              <a:spcBef>
                <a:spcPts val="0"/>
              </a:spcBef>
              <a:spcAft>
                <a:spcPts val="0"/>
              </a:spcAft>
              <a:buClr>
                <a:schemeClr val="dk1"/>
              </a:buClr>
              <a:buSzPts val="1100"/>
              <a:buFont typeface="Arial"/>
              <a:buChar char="▪"/>
            </a:pPr>
            <a:r>
              <a:rPr lang="en" u="sng" dirty="0">
                <a:solidFill>
                  <a:srgbClr val="18B3C0"/>
                </a:solidFill>
                <a:hlinkClick r:id="rId3">
                  <a:extLst>
                    <a:ext uri="{A12FA001-AC4F-418D-AE19-62706E023703}">
                      <ahyp:hlinkClr xmlns:ahyp="http://schemas.microsoft.com/office/drawing/2018/hyperlinkcolor" val="tx"/>
                    </a:ext>
                  </a:extLst>
                </a:hlinkClick>
              </a:rPr>
              <a:t>34%</a:t>
            </a:r>
            <a:r>
              <a:rPr lang="en" dirty="0">
                <a:solidFill>
                  <a:schemeClr val="dk1"/>
                </a:solidFill>
              </a:rPr>
              <a:t> of peak N. American internet traffic from 6-9pm</a:t>
            </a:r>
            <a:endParaRPr dirty="0">
              <a:solidFill>
                <a:schemeClr val="dk1"/>
              </a:solidFill>
            </a:endParaRPr>
          </a:p>
          <a:p>
            <a:pPr marL="0" lvl="0" indent="31750" algn="l" rtl="0">
              <a:spcBef>
                <a:spcPts val="0"/>
              </a:spcBef>
              <a:spcAft>
                <a:spcPts val="0"/>
              </a:spcAft>
              <a:buClr>
                <a:schemeClr val="dk1"/>
              </a:buClr>
              <a:buSzPts val="1100"/>
              <a:buFont typeface="Arial"/>
              <a:buChar char="▪"/>
            </a:pPr>
            <a:r>
              <a:rPr lang="en" dirty="0">
                <a:solidFill>
                  <a:schemeClr val="dk1"/>
                </a:solidFill>
              </a:rPr>
              <a:t>If speed was why they won, microservices was how</a:t>
            </a:r>
            <a:endParaRPr dirty="0">
              <a:solidFill>
                <a:schemeClr val="dk1"/>
              </a:solidFill>
            </a:endParaRPr>
          </a:p>
          <a:p>
            <a:pPr marL="0" lvl="0" indent="31750" algn="l" rtl="0">
              <a:spcBef>
                <a:spcPts val="0"/>
              </a:spcBef>
              <a:spcAft>
                <a:spcPts val="0"/>
              </a:spcAft>
              <a:buClr>
                <a:schemeClr val="dk1"/>
              </a:buClr>
              <a:buSzPts val="1100"/>
              <a:buFont typeface="Arial"/>
              <a:buChar char="▪"/>
            </a:pPr>
            <a:r>
              <a:rPr lang="en" dirty="0">
                <a:solidFill>
                  <a:schemeClr val="dk1"/>
                </a:solidFill>
              </a:rPr>
              <a:t>They pioneered / began to popularize micro service concept</a:t>
            </a:r>
            <a:endParaRPr dirty="0">
              <a:solidFill>
                <a:schemeClr val="dk1"/>
              </a:solidFill>
            </a:endParaRPr>
          </a:p>
          <a:p>
            <a:pPr marL="457200" lvl="1" indent="31750" algn="l" rtl="0">
              <a:spcBef>
                <a:spcPts val="0"/>
              </a:spcBef>
              <a:spcAft>
                <a:spcPts val="0"/>
              </a:spcAft>
              <a:buClr>
                <a:schemeClr val="dk1"/>
              </a:buClr>
              <a:buSzPts val="1100"/>
              <a:buFont typeface="Arial"/>
              <a:buChar char="▪"/>
            </a:pPr>
            <a:r>
              <a:rPr lang="en" dirty="0">
                <a:solidFill>
                  <a:schemeClr val="dk1"/>
                </a:solidFill>
              </a:rPr>
              <a:t>All they had was Amazon EC2 back then</a:t>
            </a:r>
            <a:endParaRPr dirty="0">
              <a:solidFill>
                <a:schemeClr val="dk1"/>
              </a:solidFill>
            </a:endParaRPr>
          </a:p>
          <a:p>
            <a:pPr marL="457200" lvl="1" indent="31750" algn="l" rtl="0">
              <a:spcBef>
                <a:spcPts val="0"/>
              </a:spcBef>
              <a:spcAft>
                <a:spcPts val="0"/>
              </a:spcAft>
              <a:buClr>
                <a:schemeClr val="dk1"/>
              </a:buClr>
              <a:buSzPts val="1100"/>
              <a:buFont typeface="Arial"/>
              <a:buChar char="▪"/>
            </a:pPr>
            <a:r>
              <a:rPr lang="en" dirty="0">
                <a:solidFill>
                  <a:schemeClr val="dk1"/>
                </a:solidFill>
              </a:rPr>
              <a:t>They had to invent a distributed platform, cloud native platform with PaaS – like features</a:t>
            </a:r>
            <a:endParaRPr dirty="0">
              <a:solidFill>
                <a:schemeClr val="dk1"/>
              </a:solidFill>
            </a:endParaRPr>
          </a:p>
          <a:p>
            <a:pPr marL="457200" lvl="1" indent="31750" algn="l" rtl="0">
              <a:spcBef>
                <a:spcPts val="0"/>
              </a:spcBef>
              <a:spcAft>
                <a:spcPts val="0"/>
              </a:spcAft>
              <a:buClr>
                <a:schemeClr val="dk1"/>
              </a:buClr>
              <a:buSzPts val="1100"/>
              <a:buFont typeface="Arial"/>
              <a:buChar char="▪"/>
            </a:pPr>
            <a:r>
              <a:rPr lang="en" dirty="0">
                <a:solidFill>
                  <a:schemeClr val="dk1"/>
                </a:solidFill>
              </a:rPr>
              <a:t>They had to invent microservice infrastructure at the application level</a:t>
            </a:r>
            <a:endParaRPr dirty="0">
              <a:solidFill>
                <a:schemeClr val="dk1"/>
              </a:solidFill>
            </a:endParaRPr>
          </a:p>
          <a:p>
            <a:pPr marL="0" lvl="0" indent="31750" algn="l" rtl="0">
              <a:spcBef>
                <a:spcPts val="0"/>
              </a:spcBef>
              <a:spcAft>
                <a:spcPts val="0"/>
              </a:spcAft>
              <a:buClr>
                <a:schemeClr val="dk1"/>
              </a:buClr>
              <a:buSzPts val="1100"/>
              <a:buFont typeface="Arial"/>
              <a:buChar char="▪"/>
            </a:pPr>
            <a:r>
              <a:rPr lang="en" dirty="0">
                <a:solidFill>
                  <a:schemeClr val="dk1"/>
                </a:solidFill>
              </a:rPr>
              <a:t>All before writing one line of code that relates to the application we know as Netflix</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6"/>
        <p:cNvGrpSpPr/>
        <p:nvPr/>
      </p:nvGrpSpPr>
      <p:grpSpPr>
        <a:xfrm>
          <a:off x="0" y="0"/>
          <a:ext cx="0" cy="0"/>
          <a:chOff x="0" y="0"/>
          <a:chExt cx="0" cy="0"/>
        </a:xfrm>
      </p:grpSpPr>
      <p:pic>
        <p:nvPicPr>
          <p:cNvPr id="7" name="Google Shape;7;p2"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8" name="Google Shape;8;p2"/>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9" name="Google Shape;9;p2"/>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0" name="Google Shape;10;p2"/>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 name="Google Shape;11;p2"/>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2" name="Google Shape;12;p2"/>
          <p:cNvGrpSpPr/>
          <p:nvPr/>
        </p:nvGrpSpPr>
        <p:grpSpPr>
          <a:xfrm>
            <a:off x="634507" y="819388"/>
            <a:ext cx="1337013" cy="313170"/>
            <a:chOff x="1841475" y="2392725"/>
            <a:chExt cx="3928925" cy="920275"/>
          </a:xfrm>
        </p:grpSpPr>
        <p:sp>
          <p:nvSpPr>
            <p:cNvPr id="13" name="Google Shape;13;p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118"/>
        <p:cNvGrpSpPr/>
        <p:nvPr/>
      </p:nvGrpSpPr>
      <p:grpSpPr>
        <a:xfrm>
          <a:off x="0" y="0"/>
          <a:ext cx="0" cy="0"/>
          <a:chOff x="0" y="0"/>
          <a:chExt cx="0" cy="0"/>
        </a:xfrm>
      </p:grpSpPr>
      <p:cxnSp>
        <p:nvCxnSpPr>
          <p:cNvPr id="119" name="Google Shape;119;p11"/>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20" name="Google Shape;120;p11"/>
          <p:cNvGrpSpPr/>
          <p:nvPr/>
        </p:nvGrpSpPr>
        <p:grpSpPr>
          <a:xfrm>
            <a:off x="287525" y="4854556"/>
            <a:ext cx="634914" cy="148716"/>
            <a:chOff x="1841475" y="2392725"/>
            <a:chExt cx="3928925" cy="920275"/>
          </a:xfrm>
        </p:grpSpPr>
        <p:sp>
          <p:nvSpPr>
            <p:cNvPr id="121" name="Google Shape;121;p1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 name="Google Shape;130;p11"/>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31" name="Google Shape;131;p11"/>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32" name="Google Shape;132;p11"/>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133"/>
        <p:cNvGrpSpPr/>
        <p:nvPr/>
      </p:nvGrpSpPr>
      <p:grpSpPr>
        <a:xfrm>
          <a:off x="0" y="0"/>
          <a:ext cx="0" cy="0"/>
          <a:chOff x="0" y="0"/>
          <a:chExt cx="0" cy="0"/>
        </a:xfrm>
      </p:grpSpPr>
      <p:sp>
        <p:nvSpPr>
          <p:cNvPr id="134" name="Google Shape;134;p12"/>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35" name="Google Shape;135;p12"/>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136" name="Google Shape;136;p12"/>
          <p:cNvGrpSpPr/>
          <p:nvPr/>
        </p:nvGrpSpPr>
        <p:grpSpPr>
          <a:xfrm>
            <a:off x="287525" y="4854556"/>
            <a:ext cx="634914" cy="148716"/>
            <a:chOff x="1841475" y="2392725"/>
            <a:chExt cx="3928925" cy="920275"/>
          </a:xfrm>
        </p:grpSpPr>
        <p:sp>
          <p:nvSpPr>
            <p:cNvPr id="137" name="Google Shape;137;p1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12"/>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 name="Google Shape;146;p12"/>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147"/>
        <p:cNvGrpSpPr/>
        <p:nvPr/>
      </p:nvGrpSpPr>
      <p:grpSpPr>
        <a:xfrm>
          <a:off x="0" y="0"/>
          <a:ext cx="0" cy="0"/>
          <a:chOff x="0" y="0"/>
          <a:chExt cx="0" cy="0"/>
        </a:xfrm>
      </p:grpSpPr>
      <p:grpSp>
        <p:nvGrpSpPr>
          <p:cNvPr id="148" name="Google Shape;148;p13"/>
          <p:cNvGrpSpPr/>
          <p:nvPr/>
        </p:nvGrpSpPr>
        <p:grpSpPr>
          <a:xfrm>
            <a:off x="287525" y="4854556"/>
            <a:ext cx="634914" cy="148716"/>
            <a:chOff x="1841475" y="2392725"/>
            <a:chExt cx="3928925" cy="920275"/>
          </a:xfrm>
        </p:grpSpPr>
        <p:sp>
          <p:nvSpPr>
            <p:cNvPr id="149" name="Google Shape;149;p1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1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 name="Google Shape;158;p13"/>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59" name="Google Shape;159;p13"/>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160" name="Google Shape;160;p13"/>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61" name="Google Shape;161;p13"/>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62" name="Google Shape;162;p13"/>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163" name="Google Shape;163;p13"/>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noAutofit/>
          </a:bodyPr>
          <a:lstStyle>
            <a:lvl1pPr marL="457200" lvl="0" indent="-29845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64" name="Google Shape;164;p13"/>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65" name="Google Shape;165;p13"/>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6"/>
        <p:cNvGrpSpPr/>
        <p:nvPr/>
      </p:nvGrpSpPr>
      <p:grpSpPr>
        <a:xfrm>
          <a:off x="0" y="0"/>
          <a:ext cx="0" cy="0"/>
          <a:chOff x="0" y="0"/>
          <a:chExt cx="0" cy="0"/>
        </a:xfrm>
      </p:grpSpPr>
      <p:sp>
        <p:nvSpPr>
          <p:cNvPr id="167" name="Google Shape;167;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68" name="Google Shape;168;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69" name="Google Shape;169;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votal-midnight-theme" type="title">
  <p:cSld name="TITLE">
    <p:bg>
      <p:bgPr>
        <a:solidFill>
          <a:srgbClr val="042C45"/>
        </a:solidFill>
        <a:effectLst/>
      </p:bgPr>
    </p:bg>
    <p:spTree>
      <p:nvGrpSpPr>
        <p:cNvPr id="1" name="Shape 170"/>
        <p:cNvGrpSpPr/>
        <p:nvPr/>
      </p:nvGrpSpPr>
      <p:grpSpPr>
        <a:xfrm>
          <a:off x="0" y="0"/>
          <a:ext cx="0" cy="0"/>
          <a:chOff x="0" y="0"/>
          <a:chExt cx="0" cy="0"/>
        </a:xfrm>
      </p:grpSpPr>
      <p:sp>
        <p:nvSpPr>
          <p:cNvPr id="171" name="Google Shape;171;p1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rgbClr val="35E5CF"/>
              </a:buClr>
              <a:buSzPts val="5200"/>
              <a:buFont typeface="Proxima Nova"/>
              <a:buChar char="●"/>
              <a:defRPr sz="5200">
                <a:solidFill>
                  <a:srgbClr val="35E5CF"/>
                </a:solidFill>
                <a:latin typeface="Proxima Nova"/>
                <a:ea typeface="Proxima Nova"/>
                <a:cs typeface="Proxima Nova"/>
                <a:sym typeface="Proxima Nova"/>
              </a:defRPr>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72" name="Google Shape;172;p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35E5CF"/>
              </a:buClr>
              <a:buSzPts val="2800"/>
              <a:buFont typeface="Proxima Nova"/>
              <a:buNone/>
              <a:defRPr sz="2800">
                <a:solidFill>
                  <a:srgbClr val="35E5CF"/>
                </a:solidFill>
                <a:latin typeface="Proxima Nova"/>
                <a:ea typeface="Proxima Nova"/>
                <a:cs typeface="Proxima Nova"/>
                <a:sym typeface="Proxima Nova"/>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174"/>
        <p:cNvGrpSpPr/>
        <p:nvPr/>
      </p:nvGrpSpPr>
      <p:grpSpPr>
        <a:xfrm>
          <a:off x="0" y="0"/>
          <a:ext cx="0" cy="0"/>
          <a:chOff x="0" y="0"/>
          <a:chExt cx="0" cy="0"/>
        </a:xfrm>
      </p:grpSpPr>
      <p:pic>
        <p:nvPicPr>
          <p:cNvPr id="175" name="Google Shape;175;p17"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176" name="Google Shape;176;p17"/>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177" name="Google Shape;177;p17"/>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78" name="Google Shape;178;p17"/>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7"/>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2018 Pivotal Software, Inc. All rights Reserved. Version 1.0</a:t>
            </a:r>
            <a:endParaRPr sz="6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80" name="Google Shape;180;p17"/>
          <p:cNvGrpSpPr/>
          <p:nvPr/>
        </p:nvGrpSpPr>
        <p:grpSpPr>
          <a:xfrm>
            <a:off x="634507" y="819388"/>
            <a:ext cx="1337013" cy="313170"/>
            <a:chOff x="1841475" y="2392725"/>
            <a:chExt cx="3928925" cy="920275"/>
          </a:xfrm>
        </p:grpSpPr>
        <p:sp>
          <p:nvSpPr>
            <p:cNvPr id="181" name="Google Shape;181;p1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17"/>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190"/>
        <p:cNvGrpSpPr/>
        <p:nvPr/>
      </p:nvGrpSpPr>
      <p:grpSpPr>
        <a:xfrm>
          <a:off x="0" y="0"/>
          <a:ext cx="0" cy="0"/>
          <a:chOff x="0" y="0"/>
          <a:chExt cx="0" cy="0"/>
        </a:xfrm>
      </p:grpSpPr>
      <p:sp>
        <p:nvSpPr>
          <p:cNvPr id="191" name="Google Shape;191;p18"/>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192" name="Google Shape;192;p18"/>
          <p:cNvGrpSpPr/>
          <p:nvPr/>
        </p:nvGrpSpPr>
        <p:grpSpPr>
          <a:xfrm>
            <a:off x="287525" y="4854556"/>
            <a:ext cx="634914" cy="148716"/>
            <a:chOff x="1841475" y="2392725"/>
            <a:chExt cx="3928925" cy="920275"/>
          </a:xfrm>
        </p:grpSpPr>
        <p:sp>
          <p:nvSpPr>
            <p:cNvPr id="193" name="Google Shape;193;p1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1" name="Google Shape;201;p18"/>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202" name="Google Shape;202;p18"/>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noAutofit/>
          </a:bodyPr>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203"/>
        <p:cNvGrpSpPr/>
        <p:nvPr/>
      </p:nvGrpSpPr>
      <p:grpSpPr>
        <a:xfrm>
          <a:off x="0" y="0"/>
          <a:ext cx="0" cy="0"/>
          <a:chOff x="0" y="0"/>
          <a:chExt cx="0" cy="0"/>
        </a:xfrm>
      </p:grpSpPr>
      <p:sp>
        <p:nvSpPr>
          <p:cNvPr id="204" name="Google Shape;204;p19"/>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9"/>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206" name="Google Shape;206;p19"/>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207" name="Google Shape;207;p19"/>
          <p:cNvGrpSpPr/>
          <p:nvPr/>
        </p:nvGrpSpPr>
        <p:grpSpPr>
          <a:xfrm>
            <a:off x="287525" y="4854556"/>
            <a:ext cx="634914" cy="148716"/>
            <a:chOff x="1841475" y="2392725"/>
            <a:chExt cx="3928925" cy="920275"/>
          </a:xfrm>
        </p:grpSpPr>
        <p:sp>
          <p:nvSpPr>
            <p:cNvPr id="208" name="Google Shape;208;p1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6" name="Google Shape;216;p19"/>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217" name="Google Shape;217;p19"/>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 name="Google Shape;218;p19"/>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219"/>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220"/>
        <p:cNvGrpSpPr/>
        <p:nvPr/>
      </p:nvGrpSpPr>
      <p:grpSpPr>
        <a:xfrm>
          <a:off x="0" y="0"/>
          <a:ext cx="0" cy="0"/>
          <a:chOff x="0" y="0"/>
          <a:chExt cx="0" cy="0"/>
        </a:xfrm>
      </p:grpSpPr>
      <p:sp>
        <p:nvSpPr>
          <p:cNvPr id="221" name="Google Shape;221;p2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Google Shape;222;p21"/>
          <p:cNvGrpSpPr/>
          <p:nvPr/>
        </p:nvGrpSpPr>
        <p:grpSpPr>
          <a:xfrm>
            <a:off x="287525" y="4854556"/>
            <a:ext cx="634914" cy="148716"/>
            <a:chOff x="1841475" y="2392725"/>
            <a:chExt cx="3928925" cy="920275"/>
          </a:xfrm>
        </p:grpSpPr>
        <p:sp>
          <p:nvSpPr>
            <p:cNvPr id="223" name="Google Shape;223;p2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21"/>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4" name="Google Shape;24;p3"/>
          <p:cNvGrpSpPr/>
          <p:nvPr/>
        </p:nvGrpSpPr>
        <p:grpSpPr>
          <a:xfrm>
            <a:off x="287525" y="4854556"/>
            <a:ext cx="634914" cy="148716"/>
            <a:chOff x="1841475" y="2392725"/>
            <a:chExt cx="3928925" cy="920275"/>
          </a:xfrm>
        </p:grpSpPr>
        <p:sp>
          <p:nvSpPr>
            <p:cNvPr id="25" name="Google Shape;25;p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 name="Google Shape;33;p3"/>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34" name="Google Shape;34;p3"/>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noAutofit/>
          </a:bodyPr>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232"/>
        <p:cNvGrpSpPr/>
        <p:nvPr/>
      </p:nvGrpSpPr>
      <p:grpSpPr>
        <a:xfrm>
          <a:off x="0" y="0"/>
          <a:ext cx="0" cy="0"/>
          <a:chOff x="0" y="0"/>
          <a:chExt cx="0" cy="0"/>
        </a:xfrm>
      </p:grpSpPr>
      <p:sp>
        <p:nvSpPr>
          <p:cNvPr id="233" name="Google Shape;233;p2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4" name="Google Shape;234;p22"/>
          <p:cNvGrpSpPr/>
          <p:nvPr/>
        </p:nvGrpSpPr>
        <p:grpSpPr>
          <a:xfrm>
            <a:off x="287525" y="4854556"/>
            <a:ext cx="634914" cy="148716"/>
            <a:chOff x="1841475" y="2392725"/>
            <a:chExt cx="3928925" cy="920275"/>
          </a:xfrm>
        </p:grpSpPr>
        <p:sp>
          <p:nvSpPr>
            <p:cNvPr id="235" name="Google Shape;235;p2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22"/>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4" name="Google Shape;244;p22"/>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45" name="Google Shape;245;p22"/>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46" name="Google Shape;246;p22"/>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247" name="Google Shape;247;p22"/>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248"/>
        <p:cNvGrpSpPr/>
        <p:nvPr/>
      </p:nvGrpSpPr>
      <p:grpSpPr>
        <a:xfrm>
          <a:off x="0" y="0"/>
          <a:ext cx="0" cy="0"/>
          <a:chOff x="0" y="0"/>
          <a:chExt cx="0" cy="0"/>
        </a:xfrm>
      </p:grpSpPr>
      <p:pic>
        <p:nvPicPr>
          <p:cNvPr id="249" name="Google Shape;249;p23"/>
          <p:cNvPicPr preferRelativeResize="0"/>
          <p:nvPr/>
        </p:nvPicPr>
        <p:blipFill>
          <a:blip r:embed="rId2">
            <a:alphaModFix/>
          </a:blip>
          <a:stretch>
            <a:fillRect/>
          </a:stretch>
        </p:blipFill>
        <p:spPr>
          <a:xfrm>
            <a:off x="0" y="0"/>
            <a:ext cx="9144000" cy="5143489"/>
          </a:xfrm>
          <a:prstGeom prst="rect">
            <a:avLst/>
          </a:prstGeom>
          <a:noFill/>
          <a:ln>
            <a:noFill/>
          </a:ln>
        </p:spPr>
      </p:pic>
      <p:sp>
        <p:nvSpPr>
          <p:cNvPr id="250" name="Google Shape;250;p2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1" name="Google Shape;251;p23"/>
          <p:cNvGrpSpPr/>
          <p:nvPr/>
        </p:nvGrpSpPr>
        <p:grpSpPr>
          <a:xfrm>
            <a:off x="287525" y="4854556"/>
            <a:ext cx="634914" cy="148716"/>
            <a:chOff x="1841475" y="2392725"/>
            <a:chExt cx="3928925" cy="920275"/>
          </a:xfrm>
        </p:grpSpPr>
        <p:sp>
          <p:nvSpPr>
            <p:cNvPr id="252" name="Google Shape;252;p2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260"/>
        <p:cNvGrpSpPr/>
        <p:nvPr/>
      </p:nvGrpSpPr>
      <p:grpSpPr>
        <a:xfrm>
          <a:off x="0" y="0"/>
          <a:ext cx="0" cy="0"/>
          <a:chOff x="0" y="0"/>
          <a:chExt cx="0" cy="0"/>
        </a:xfrm>
      </p:grpSpPr>
      <p:sp>
        <p:nvSpPr>
          <p:cNvPr id="261" name="Google Shape;261;p2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2" name="Google Shape;262;p24"/>
          <p:cNvGrpSpPr/>
          <p:nvPr/>
        </p:nvGrpSpPr>
        <p:grpSpPr>
          <a:xfrm>
            <a:off x="287525" y="4854556"/>
            <a:ext cx="634914" cy="148716"/>
            <a:chOff x="1841475" y="2392725"/>
            <a:chExt cx="3928925" cy="920275"/>
          </a:xfrm>
        </p:grpSpPr>
        <p:sp>
          <p:nvSpPr>
            <p:cNvPr id="263" name="Google Shape;263;p2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271"/>
        <p:cNvGrpSpPr/>
        <p:nvPr/>
      </p:nvGrpSpPr>
      <p:grpSpPr>
        <a:xfrm>
          <a:off x="0" y="0"/>
          <a:ext cx="0" cy="0"/>
          <a:chOff x="0" y="0"/>
          <a:chExt cx="0" cy="0"/>
        </a:xfrm>
      </p:grpSpPr>
      <p:cxnSp>
        <p:nvCxnSpPr>
          <p:cNvPr id="272" name="Google Shape;272;p25"/>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73" name="Google Shape;273;p2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74" name="Google Shape;274;p25"/>
          <p:cNvGrpSpPr/>
          <p:nvPr/>
        </p:nvGrpSpPr>
        <p:grpSpPr>
          <a:xfrm>
            <a:off x="287525" y="4854556"/>
            <a:ext cx="634914" cy="148716"/>
            <a:chOff x="1841475" y="2392725"/>
            <a:chExt cx="3928925" cy="920275"/>
          </a:xfrm>
        </p:grpSpPr>
        <p:sp>
          <p:nvSpPr>
            <p:cNvPr id="275" name="Google Shape;275;p2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3" name="Google Shape;283;p25"/>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284" name="Google Shape;284;p25"/>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285" name="Google Shape;285;p25"/>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286"/>
        <p:cNvGrpSpPr/>
        <p:nvPr/>
      </p:nvGrpSpPr>
      <p:grpSpPr>
        <a:xfrm>
          <a:off x="0" y="0"/>
          <a:ext cx="0" cy="0"/>
          <a:chOff x="0" y="0"/>
          <a:chExt cx="0" cy="0"/>
        </a:xfrm>
      </p:grpSpPr>
      <p:cxnSp>
        <p:nvCxnSpPr>
          <p:cNvPr id="287" name="Google Shape;287;p26"/>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288" name="Google Shape;288;p26"/>
          <p:cNvGrpSpPr/>
          <p:nvPr/>
        </p:nvGrpSpPr>
        <p:grpSpPr>
          <a:xfrm>
            <a:off x="287525" y="4854556"/>
            <a:ext cx="634914" cy="148716"/>
            <a:chOff x="1841475" y="2392725"/>
            <a:chExt cx="3928925" cy="920275"/>
          </a:xfrm>
        </p:grpSpPr>
        <p:sp>
          <p:nvSpPr>
            <p:cNvPr id="289" name="Google Shape;289;p2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8" name="Google Shape;298;p26"/>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99" name="Google Shape;299;p26"/>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300" name="Google Shape;300;p26"/>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301"/>
        <p:cNvGrpSpPr/>
        <p:nvPr/>
      </p:nvGrpSpPr>
      <p:grpSpPr>
        <a:xfrm>
          <a:off x="0" y="0"/>
          <a:ext cx="0" cy="0"/>
          <a:chOff x="0" y="0"/>
          <a:chExt cx="0" cy="0"/>
        </a:xfrm>
      </p:grpSpPr>
      <p:sp>
        <p:nvSpPr>
          <p:cNvPr id="302" name="Google Shape;302;p27"/>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303" name="Google Shape;303;p27"/>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304" name="Google Shape;304;p27"/>
          <p:cNvGrpSpPr/>
          <p:nvPr/>
        </p:nvGrpSpPr>
        <p:grpSpPr>
          <a:xfrm>
            <a:off x="287525" y="4854556"/>
            <a:ext cx="634914" cy="148716"/>
            <a:chOff x="1841475" y="2392725"/>
            <a:chExt cx="3928925" cy="920275"/>
          </a:xfrm>
        </p:grpSpPr>
        <p:sp>
          <p:nvSpPr>
            <p:cNvPr id="305" name="Google Shape;305;p2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27"/>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4" name="Google Shape;314;p27"/>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315"/>
        <p:cNvGrpSpPr/>
        <p:nvPr/>
      </p:nvGrpSpPr>
      <p:grpSpPr>
        <a:xfrm>
          <a:off x="0" y="0"/>
          <a:ext cx="0" cy="0"/>
          <a:chOff x="0" y="0"/>
          <a:chExt cx="0" cy="0"/>
        </a:xfrm>
      </p:grpSpPr>
      <p:grpSp>
        <p:nvGrpSpPr>
          <p:cNvPr id="316" name="Google Shape;316;p28"/>
          <p:cNvGrpSpPr/>
          <p:nvPr/>
        </p:nvGrpSpPr>
        <p:grpSpPr>
          <a:xfrm>
            <a:off x="287525" y="4854556"/>
            <a:ext cx="634914" cy="148716"/>
            <a:chOff x="1841475" y="2392725"/>
            <a:chExt cx="3928925" cy="920275"/>
          </a:xfrm>
        </p:grpSpPr>
        <p:sp>
          <p:nvSpPr>
            <p:cNvPr id="317" name="Google Shape;317;p2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2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6" name="Google Shape;326;p28"/>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327" name="Google Shape;327;p28"/>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328" name="Google Shape;328;p28"/>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329" name="Google Shape;329;p28"/>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330" name="Google Shape;330;p28"/>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331" name="Google Shape;331;p28"/>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332" name="Google Shape;332;p28"/>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333" name="Google Shape;333;p28"/>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efault - 1_Title Slide" type="tx">
  <p:cSld name="TITLE_AND_BODY">
    <p:spTree>
      <p:nvGrpSpPr>
        <p:cNvPr id="1" name="Shape 334"/>
        <p:cNvGrpSpPr/>
        <p:nvPr/>
      </p:nvGrpSpPr>
      <p:grpSpPr>
        <a:xfrm>
          <a:off x="0" y="0"/>
          <a:ext cx="0" cy="0"/>
          <a:chOff x="0" y="0"/>
          <a:chExt cx="0" cy="0"/>
        </a:xfrm>
      </p:grpSpPr>
      <p:sp>
        <p:nvSpPr>
          <p:cNvPr id="335" name="Google Shape;335;p29"/>
          <p:cNvSpPr txBox="1">
            <a:spLocks noGrp="1"/>
          </p:cNvSpPr>
          <p:nvPr>
            <p:ph type="sldNum" idx="12"/>
          </p:nvPr>
        </p:nvSpPr>
        <p:spPr>
          <a:xfrm>
            <a:off x="8697522" y="837679"/>
            <a:ext cx="244800" cy="190200"/>
          </a:xfrm>
          <a:prstGeom prst="rect">
            <a:avLst/>
          </a:prstGeom>
          <a:noFill/>
          <a:ln>
            <a:noFill/>
          </a:ln>
        </p:spPr>
        <p:txBody>
          <a:bodyPr spcFirstLastPara="1" wrap="square" lIns="26175" tIns="26175" rIns="26175" bIns="26175" anchor="t" anchorCtr="0">
            <a:noAutofit/>
          </a:bodyPr>
          <a:lstStyle>
            <a:lvl1pPr marL="0" marR="0" lvl="0" indent="0" algn="ctr" rtl="0">
              <a:lnSpc>
                <a:spcPct val="100000"/>
              </a:lnSpc>
              <a:spcBef>
                <a:spcPts val="0"/>
              </a:spcBef>
              <a:spcAft>
                <a:spcPts val="0"/>
              </a:spcAft>
              <a:buClr>
                <a:srgbClr val="FFFFFF"/>
              </a:buClr>
              <a:buSzPts val="1200"/>
              <a:buFont typeface="Helvetica Neue"/>
              <a:buNone/>
              <a:defRPr sz="1200" b="1" i="0" u="none" strike="noStrike" cap="none">
                <a:solidFill>
                  <a:srgbClr val="FFFFF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FFFFFF"/>
              </a:buClr>
              <a:buSzPts val="1200"/>
              <a:buFont typeface="Helvetica Neue"/>
              <a:buNone/>
              <a:defRPr sz="1200" b="1" i="0" u="none" strike="noStrike" cap="none">
                <a:solidFill>
                  <a:srgbClr val="FFFFF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FFFFFF"/>
              </a:buClr>
              <a:buSzPts val="1200"/>
              <a:buFont typeface="Helvetica Neue"/>
              <a:buNone/>
              <a:defRPr sz="1200" b="1" i="0" u="none" strike="noStrike" cap="none">
                <a:solidFill>
                  <a:srgbClr val="FFFFF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FFFFFF"/>
              </a:buClr>
              <a:buSzPts val="1200"/>
              <a:buFont typeface="Helvetica Neue"/>
              <a:buNone/>
              <a:defRPr sz="1200" b="1" i="0" u="none" strike="noStrike" cap="none">
                <a:solidFill>
                  <a:srgbClr val="FFFFF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FFFFFF"/>
              </a:buClr>
              <a:buSzPts val="1200"/>
              <a:buFont typeface="Helvetica Neue"/>
              <a:buNone/>
              <a:defRPr sz="1200" b="1" i="0" u="none" strike="noStrike" cap="none">
                <a:solidFill>
                  <a:srgbClr val="FFFFF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FFFFFF"/>
              </a:buClr>
              <a:buSzPts val="1200"/>
              <a:buFont typeface="Helvetica Neue"/>
              <a:buNone/>
              <a:defRPr sz="1200" b="1" i="0" u="none" strike="noStrike" cap="none">
                <a:solidFill>
                  <a:srgbClr val="FFFFF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FFFFFF"/>
              </a:buClr>
              <a:buSzPts val="1200"/>
              <a:buFont typeface="Helvetica Neue"/>
              <a:buNone/>
              <a:defRPr sz="1200" b="1" i="0" u="none" strike="noStrike" cap="none">
                <a:solidFill>
                  <a:srgbClr val="FFFFF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FFFFFF"/>
              </a:buClr>
              <a:buSzPts val="1200"/>
              <a:buFont typeface="Helvetica Neue"/>
              <a:buNone/>
              <a:defRPr sz="1200" b="1" i="0" u="none" strike="noStrike" cap="none">
                <a:solidFill>
                  <a:srgbClr val="FFFFF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FFFFFF"/>
              </a:buClr>
              <a:buSzPts val="1200"/>
              <a:buFont typeface="Helvetica Neue"/>
              <a:buNone/>
              <a:defRPr sz="1200" b="1" i="0" u="none" strike="noStrike" cap="none">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336"/>
        <p:cNvGrpSpPr/>
        <p:nvPr/>
      </p:nvGrpSpPr>
      <p:grpSpPr>
        <a:xfrm>
          <a:off x="0" y="0"/>
          <a:ext cx="0" cy="0"/>
          <a:chOff x="0" y="0"/>
          <a:chExt cx="0" cy="0"/>
        </a:xfrm>
      </p:grpSpPr>
      <p:sp>
        <p:nvSpPr>
          <p:cNvPr id="337" name="Google Shape;337;p30"/>
          <p:cNvSpPr txBox="1">
            <a:spLocks noGrp="1"/>
          </p:cNvSpPr>
          <p:nvPr>
            <p:ph type="title"/>
          </p:nvPr>
        </p:nvSpPr>
        <p:spPr>
          <a:xfrm>
            <a:off x="669727" y="234404"/>
            <a:ext cx="7804500" cy="1138500"/>
          </a:xfrm>
          <a:prstGeom prst="rect">
            <a:avLst/>
          </a:prstGeom>
          <a:noFill/>
          <a:ln>
            <a:noFill/>
          </a:ln>
        </p:spPr>
        <p:txBody>
          <a:bodyPr spcFirstLastPara="1" wrap="square" lIns="58925" tIns="58925" rIns="58925" bIns="58925" anchor="ctr" anchorCtr="0">
            <a:noAutofit/>
          </a:bodyPr>
          <a:lstStyle>
            <a:lvl1pPr marL="0" marR="0" lvl="0" indent="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338" name="Google Shape;338;p30"/>
          <p:cNvSpPr txBox="1">
            <a:spLocks noGrp="1"/>
          </p:cNvSpPr>
          <p:nvPr>
            <p:ph type="body" idx="1"/>
          </p:nvPr>
        </p:nvSpPr>
        <p:spPr>
          <a:xfrm>
            <a:off x="669727" y="1372939"/>
            <a:ext cx="7804500" cy="3315000"/>
          </a:xfrm>
          <a:prstGeom prst="rect">
            <a:avLst/>
          </a:prstGeom>
          <a:noFill/>
          <a:ln>
            <a:noFill/>
          </a:ln>
        </p:spPr>
        <p:txBody>
          <a:bodyPr spcFirstLastPara="1" wrap="square" lIns="58925" tIns="58925" rIns="58925" bIns="58925" anchor="ctr" anchorCtr="0">
            <a:noAutofit/>
          </a:bodyPr>
          <a:lstStyle>
            <a:lvl1pPr marL="457200" marR="0" lvl="0" indent="-336550" algn="l" rtl="0">
              <a:lnSpc>
                <a:spcPct val="100000"/>
              </a:lnSpc>
              <a:spcBef>
                <a:spcPts val="2700"/>
              </a:spcBef>
              <a:spcAft>
                <a:spcPts val="0"/>
              </a:spcAft>
              <a:buClr>
                <a:srgbClr val="000000"/>
              </a:buClr>
              <a:buSzPts val="1700"/>
              <a:buFont typeface="Helvetica Neue"/>
              <a:buChar char="•"/>
              <a:defRPr sz="2300" b="0" i="0" u="none" strike="noStrike" cap="none">
                <a:solidFill>
                  <a:srgbClr val="000000"/>
                </a:solidFill>
                <a:latin typeface="Helvetica Neue"/>
                <a:ea typeface="Helvetica Neue"/>
                <a:cs typeface="Helvetica Neue"/>
                <a:sym typeface="Helvetica Neue"/>
              </a:defRPr>
            </a:lvl1pPr>
            <a:lvl2pPr marL="914400" marR="0" lvl="1" indent="-336550" algn="l" rtl="0">
              <a:lnSpc>
                <a:spcPct val="100000"/>
              </a:lnSpc>
              <a:spcBef>
                <a:spcPts val="2700"/>
              </a:spcBef>
              <a:spcAft>
                <a:spcPts val="0"/>
              </a:spcAft>
              <a:buClr>
                <a:srgbClr val="000000"/>
              </a:buClr>
              <a:buSzPts val="1700"/>
              <a:buFont typeface="Helvetica Neue"/>
              <a:buChar char="•"/>
              <a:defRPr sz="2300" b="0" i="0" u="none" strike="noStrike" cap="none">
                <a:solidFill>
                  <a:srgbClr val="000000"/>
                </a:solidFill>
                <a:latin typeface="Helvetica Neue"/>
                <a:ea typeface="Helvetica Neue"/>
                <a:cs typeface="Helvetica Neue"/>
                <a:sym typeface="Helvetica Neue"/>
              </a:defRPr>
            </a:lvl2pPr>
            <a:lvl3pPr marL="1371600" marR="0" lvl="2" indent="-336550" algn="l" rtl="0">
              <a:lnSpc>
                <a:spcPct val="100000"/>
              </a:lnSpc>
              <a:spcBef>
                <a:spcPts val="2700"/>
              </a:spcBef>
              <a:spcAft>
                <a:spcPts val="0"/>
              </a:spcAft>
              <a:buClr>
                <a:srgbClr val="000000"/>
              </a:buClr>
              <a:buSzPts val="1700"/>
              <a:buFont typeface="Helvetica Neue"/>
              <a:buChar char="•"/>
              <a:defRPr sz="2300" b="0" i="0" u="none" strike="noStrike" cap="none">
                <a:solidFill>
                  <a:srgbClr val="000000"/>
                </a:solidFill>
                <a:latin typeface="Helvetica Neue"/>
                <a:ea typeface="Helvetica Neue"/>
                <a:cs typeface="Helvetica Neue"/>
                <a:sym typeface="Helvetica Neue"/>
              </a:defRPr>
            </a:lvl3pPr>
            <a:lvl4pPr marL="1828800" marR="0" lvl="3" indent="-336550" algn="l" rtl="0">
              <a:lnSpc>
                <a:spcPct val="100000"/>
              </a:lnSpc>
              <a:spcBef>
                <a:spcPts val="2700"/>
              </a:spcBef>
              <a:spcAft>
                <a:spcPts val="0"/>
              </a:spcAft>
              <a:buClr>
                <a:srgbClr val="000000"/>
              </a:buClr>
              <a:buSzPts val="1700"/>
              <a:buFont typeface="Helvetica Neue"/>
              <a:buChar char="•"/>
              <a:defRPr sz="2300" b="0" i="0" u="none" strike="noStrike" cap="none">
                <a:solidFill>
                  <a:srgbClr val="000000"/>
                </a:solidFill>
                <a:latin typeface="Helvetica Neue"/>
                <a:ea typeface="Helvetica Neue"/>
                <a:cs typeface="Helvetica Neue"/>
                <a:sym typeface="Helvetica Neue"/>
              </a:defRPr>
            </a:lvl4pPr>
            <a:lvl5pPr marL="2286000" marR="0" lvl="4" indent="-336550" algn="l" rtl="0">
              <a:lnSpc>
                <a:spcPct val="100000"/>
              </a:lnSpc>
              <a:spcBef>
                <a:spcPts val="2700"/>
              </a:spcBef>
              <a:spcAft>
                <a:spcPts val="0"/>
              </a:spcAft>
              <a:buClr>
                <a:srgbClr val="000000"/>
              </a:buClr>
              <a:buSzPts val="1700"/>
              <a:buFont typeface="Helvetica Neue"/>
              <a:buChar char="•"/>
              <a:defRPr sz="2300" b="0" i="0" u="none" strike="noStrike" cap="none">
                <a:solidFill>
                  <a:srgbClr val="000000"/>
                </a:solidFill>
                <a:latin typeface="Helvetica Neue"/>
                <a:ea typeface="Helvetica Neue"/>
                <a:cs typeface="Helvetica Neue"/>
                <a:sym typeface="Helvetica Neue"/>
              </a:defRPr>
            </a:lvl5pPr>
            <a:lvl6pPr marL="2743200" marR="0" lvl="5" indent="-336550" algn="l" rtl="0">
              <a:lnSpc>
                <a:spcPct val="100000"/>
              </a:lnSpc>
              <a:spcBef>
                <a:spcPts val="2700"/>
              </a:spcBef>
              <a:spcAft>
                <a:spcPts val="0"/>
              </a:spcAft>
              <a:buClr>
                <a:srgbClr val="000000"/>
              </a:buClr>
              <a:buSzPts val="1700"/>
              <a:buFont typeface="Helvetica Neue"/>
              <a:buChar char="•"/>
              <a:defRPr sz="2300" b="0" i="0" u="none" strike="noStrike" cap="none">
                <a:solidFill>
                  <a:srgbClr val="000000"/>
                </a:solidFill>
                <a:latin typeface="Helvetica Neue"/>
                <a:ea typeface="Helvetica Neue"/>
                <a:cs typeface="Helvetica Neue"/>
                <a:sym typeface="Helvetica Neue"/>
              </a:defRPr>
            </a:lvl6pPr>
            <a:lvl7pPr marL="3200400" marR="0" lvl="6" indent="-336550" algn="l" rtl="0">
              <a:lnSpc>
                <a:spcPct val="100000"/>
              </a:lnSpc>
              <a:spcBef>
                <a:spcPts val="2700"/>
              </a:spcBef>
              <a:spcAft>
                <a:spcPts val="0"/>
              </a:spcAft>
              <a:buClr>
                <a:srgbClr val="000000"/>
              </a:buClr>
              <a:buSzPts val="1700"/>
              <a:buFont typeface="Helvetica Neue"/>
              <a:buChar char="•"/>
              <a:defRPr sz="2300" b="0" i="0" u="none" strike="noStrike" cap="none">
                <a:solidFill>
                  <a:srgbClr val="000000"/>
                </a:solidFill>
                <a:latin typeface="Helvetica Neue"/>
                <a:ea typeface="Helvetica Neue"/>
                <a:cs typeface="Helvetica Neue"/>
                <a:sym typeface="Helvetica Neue"/>
              </a:defRPr>
            </a:lvl7pPr>
            <a:lvl8pPr marL="3657600" marR="0" lvl="7" indent="-336550" algn="l" rtl="0">
              <a:lnSpc>
                <a:spcPct val="100000"/>
              </a:lnSpc>
              <a:spcBef>
                <a:spcPts val="2700"/>
              </a:spcBef>
              <a:spcAft>
                <a:spcPts val="0"/>
              </a:spcAft>
              <a:buClr>
                <a:srgbClr val="000000"/>
              </a:buClr>
              <a:buSzPts val="1700"/>
              <a:buFont typeface="Helvetica Neue"/>
              <a:buChar char="•"/>
              <a:defRPr sz="2300" b="0" i="0" u="none" strike="noStrike" cap="none">
                <a:solidFill>
                  <a:srgbClr val="000000"/>
                </a:solidFill>
                <a:latin typeface="Helvetica Neue"/>
                <a:ea typeface="Helvetica Neue"/>
                <a:cs typeface="Helvetica Neue"/>
                <a:sym typeface="Helvetica Neue"/>
              </a:defRPr>
            </a:lvl8pPr>
            <a:lvl9pPr marL="4114800" marR="0" lvl="8" indent="-336550" algn="l" rtl="0">
              <a:lnSpc>
                <a:spcPct val="100000"/>
              </a:lnSpc>
              <a:spcBef>
                <a:spcPts val="2700"/>
              </a:spcBef>
              <a:spcAft>
                <a:spcPts val="0"/>
              </a:spcAft>
              <a:buClr>
                <a:srgbClr val="000000"/>
              </a:buClr>
              <a:buSzPts val="1700"/>
              <a:buFont typeface="Helvetica Neue"/>
              <a:buChar char="•"/>
              <a:defRPr sz="2300" b="0" i="0" u="none" strike="noStrike" cap="none">
                <a:solidFill>
                  <a:srgbClr val="000000"/>
                </a:solidFill>
                <a:latin typeface="Helvetica Neue"/>
                <a:ea typeface="Helvetica Neue"/>
                <a:cs typeface="Helvetica Neue"/>
                <a:sym typeface="Helvetica Neue"/>
              </a:defRPr>
            </a:lvl9pPr>
          </a:lstStyle>
          <a:p>
            <a:endParaRPr/>
          </a:p>
        </p:txBody>
      </p:sp>
      <p:sp>
        <p:nvSpPr>
          <p:cNvPr id="339" name="Google Shape;339;p30"/>
          <p:cNvSpPr txBox="1">
            <a:spLocks noGrp="1"/>
          </p:cNvSpPr>
          <p:nvPr>
            <p:ph type="sldNum" idx="12"/>
          </p:nvPr>
        </p:nvSpPr>
        <p:spPr>
          <a:xfrm>
            <a:off x="4437983" y="4878958"/>
            <a:ext cx="259200" cy="201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35"/>
        <p:cNvGrpSpPr/>
        <p:nvPr/>
      </p:nvGrpSpPr>
      <p:grpSpPr>
        <a:xfrm>
          <a:off x="0" y="0"/>
          <a:ext cx="0" cy="0"/>
          <a:chOff x="0" y="0"/>
          <a:chExt cx="0" cy="0"/>
        </a:xfrm>
      </p:grpSpPr>
      <p:sp>
        <p:nvSpPr>
          <p:cNvPr id="36" name="Google Shape;36;p4"/>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 name="Google Shape;37;p4"/>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38" name="Google Shape;38;p4"/>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39" name="Google Shape;39;p4"/>
          <p:cNvGrpSpPr/>
          <p:nvPr/>
        </p:nvGrpSpPr>
        <p:grpSpPr>
          <a:xfrm>
            <a:off x="287525" y="4854556"/>
            <a:ext cx="634914" cy="148716"/>
            <a:chOff x="1841475" y="2392725"/>
            <a:chExt cx="3928925" cy="920275"/>
          </a:xfrm>
        </p:grpSpPr>
        <p:sp>
          <p:nvSpPr>
            <p:cNvPr id="40" name="Google Shape;40;p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8" name="Google Shape;48;p4"/>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49" name="Google Shape;49;p4"/>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 name="Google Shape;50;p4"/>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52"/>
        <p:cNvGrpSpPr/>
        <p:nvPr/>
      </p:nvGrpSpPr>
      <p:grpSpPr>
        <a:xfrm>
          <a:off x="0" y="0"/>
          <a:ext cx="0" cy="0"/>
          <a:chOff x="0" y="0"/>
          <a:chExt cx="0" cy="0"/>
        </a:xfrm>
      </p:grpSpPr>
      <p:sp>
        <p:nvSpPr>
          <p:cNvPr id="53" name="Google Shape;53;p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4" name="Google Shape;54;p6"/>
          <p:cNvGrpSpPr/>
          <p:nvPr/>
        </p:nvGrpSpPr>
        <p:grpSpPr>
          <a:xfrm>
            <a:off x="287525" y="4854556"/>
            <a:ext cx="634914" cy="148716"/>
            <a:chOff x="1841475" y="2392725"/>
            <a:chExt cx="3928925" cy="920275"/>
          </a:xfrm>
        </p:grpSpPr>
        <p:sp>
          <p:nvSpPr>
            <p:cNvPr id="55" name="Google Shape;55;p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6"/>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64"/>
        <p:cNvGrpSpPr/>
        <p:nvPr/>
      </p:nvGrpSpPr>
      <p:grpSpPr>
        <a:xfrm>
          <a:off x="0" y="0"/>
          <a:ext cx="0" cy="0"/>
          <a:chOff x="0" y="0"/>
          <a:chExt cx="0" cy="0"/>
        </a:xfrm>
      </p:grpSpPr>
      <p:sp>
        <p:nvSpPr>
          <p:cNvPr id="65" name="Google Shape;65;p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6" name="Google Shape;66;p7"/>
          <p:cNvGrpSpPr/>
          <p:nvPr/>
        </p:nvGrpSpPr>
        <p:grpSpPr>
          <a:xfrm>
            <a:off x="287525" y="4854556"/>
            <a:ext cx="634914" cy="148716"/>
            <a:chOff x="1841475" y="2392725"/>
            <a:chExt cx="3928925" cy="920275"/>
          </a:xfrm>
        </p:grpSpPr>
        <p:sp>
          <p:nvSpPr>
            <p:cNvPr id="67" name="Google Shape;67;p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7"/>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 name="Google Shape;76;p7"/>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7" name="Google Shape;77;p7"/>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8" name="Google Shape;78;p7"/>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79" name="Google Shape;79;p7"/>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80"/>
        <p:cNvGrpSpPr/>
        <p:nvPr/>
      </p:nvGrpSpPr>
      <p:grpSpPr>
        <a:xfrm>
          <a:off x="0" y="0"/>
          <a:ext cx="0" cy="0"/>
          <a:chOff x="0" y="0"/>
          <a:chExt cx="0" cy="0"/>
        </a:xfrm>
      </p:grpSpPr>
      <p:pic>
        <p:nvPicPr>
          <p:cNvPr id="81" name="Google Shape;81;p8"/>
          <p:cNvPicPr preferRelativeResize="0"/>
          <p:nvPr/>
        </p:nvPicPr>
        <p:blipFill>
          <a:blip r:embed="rId2">
            <a:alphaModFix/>
          </a:blip>
          <a:stretch>
            <a:fillRect/>
          </a:stretch>
        </p:blipFill>
        <p:spPr>
          <a:xfrm>
            <a:off x="0" y="0"/>
            <a:ext cx="9144000" cy="5143489"/>
          </a:xfrm>
          <a:prstGeom prst="rect">
            <a:avLst/>
          </a:prstGeom>
          <a:noFill/>
          <a:ln>
            <a:noFill/>
          </a:ln>
        </p:spPr>
      </p:pic>
      <p:sp>
        <p:nvSpPr>
          <p:cNvPr id="82" name="Google Shape;82;p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83" name="Google Shape;83;p8"/>
          <p:cNvGrpSpPr/>
          <p:nvPr/>
        </p:nvGrpSpPr>
        <p:grpSpPr>
          <a:xfrm>
            <a:off x="287525" y="4854556"/>
            <a:ext cx="634914" cy="148716"/>
            <a:chOff x="1841475" y="2392725"/>
            <a:chExt cx="3928925" cy="920275"/>
          </a:xfrm>
        </p:grpSpPr>
        <p:sp>
          <p:nvSpPr>
            <p:cNvPr id="84" name="Google Shape;84;p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92"/>
        <p:cNvGrpSpPr/>
        <p:nvPr/>
      </p:nvGrpSpPr>
      <p:grpSpPr>
        <a:xfrm>
          <a:off x="0" y="0"/>
          <a:ext cx="0" cy="0"/>
          <a:chOff x="0" y="0"/>
          <a:chExt cx="0" cy="0"/>
        </a:xfrm>
      </p:grpSpPr>
      <p:sp>
        <p:nvSpPr>
          <p:cNvPr id="93" name="Google Shape;93;p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94" name="Google Shape;94;p9"/>
          <p:cNvGrpSpPr/>
          <p:nvPr/>
        </p:nvGrpSpPr>
        <p:grpSpPr>
          <a:xfrm>
            <a:off x="287525" y="4854556"/>
            <a:ext cx="634914" cy="148716"/>
            <a:chOff x="1841475" y="2392725"/>
            <a:chExt cx="3928925" cy="920275"/>
          </a:xfrm>
        </p:grpSpPr>
        <p:sp>
          <p:nvSpPr>
            <p:cNvPr id="95" name="Google Shape;95;p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103"/>
        <p:cNvGrpSpPr/>
        <p:nvPr/>
      </p:nvGrpSpPr>
      <p:grpSpPr>
        <a:xfrm>
          <a:off x="0" y="0"/>
          <a:ext cx="0" cy="0"/>
          <a:chOff x="0" y="0"/>
          <a:chExt cx="0" cy="0"/>
        </a:xfrm>
      </p:grpSpPr>
      <p:cxnSp>
        <p:nvCxnSpPr>
          <p:cNvPr id="104" name="Google Shape;104;p10"/>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05" name="Google Shape;105;p1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06" name="Google Shape;106;p10"/>
          <p:cNvGrpSpPr/>
          <p:nvPr/>
        </p:nvGrpSpPr>
        <p:grpSpPr>
          <a:xfrm>
            <a:off x="287525" y="4854556"/>
            <a:ext cx="634914" cy="148716"/>
            <a:chOff x="1841475" y="2392725"/>
            <a:chExt cx="3928925" cy="920275"/>
          </a:xfrm>
        </p:grpSpPr>
        <p:sp>
          <p:nvSpPr>
            <p:cNvPr id="107" name="Google Shape;107;p1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 name="Google Shape;115;p10"/>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16" name="Google Shape;116;p10"/>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117" name="Google Shape;117;p10"/>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s://content.pivotal.io/ebook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1"/>
          <p:cNvSpPr txBox="1">
            <a:spLocks noGrp="1"/>
          </p:cNvSpPr>
          <p:nvPr>
            <p:ph type="subTitle" idx="1"/>
          </p:nvPr>
        </p:nvSpPr>
        <p:spPr>
          <a:xfrm>
            <a:off x="523200" y="3306700"/>
            <a:ext cx="4173600" cy="14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5" name="Google Shape;345;p31"/>
          <p:cNvSpPr txBox="1">
            <a:spLocks noGrp="1"/>
          </p:cNvSpPr>
          <p:nvPr>
            <p:ph type="title"/>
          </p:nvPr>
        </p:nvSpPr>
        <p:spPr>
          <a:xfrm>
            <a:off x="523200" y="1737025"/>
            <a:ext cx="6643200" cy="119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Spring Cloud and </a:t>
            </a:r>
            <a:endParaRPr/>
          </a:p>
          <a:p>
            <a:pPr marL="0" lvl="0" indent="0" algn="l" rtl="0">
              <a:spcBef>
                <a:spcPts val="0"/>
              </a:spcBef>
              <a:spcAft>
                <a:spcPts val="0"/>
              </a:spcAft>
              <a:buNone/>
            </a:pPr>
            <a:r>
              <a:rPr lang="en"/>
              <a:t>Spring Cloud Services</a:t>
            </a:r>
            <a:endParaRPr b="0"/>
          </a:p>
        </p:txBody>
      </p:sp>
      <p:sp>
        <p:nvSpPr>
          <p:cNvPr id="346" name="Google Shape;346;p31"/>
          <p:cNvSpPr/>
          <p:nvPr/>
        </p:nvSpPr>
        <p:spPr>
          <a:xfrm>
            <a:off x="7102094" y="1683819"/>
            <a:ext cx="1124700" cy="1124700"/>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accen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41"/>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500" b="1" dirty="0">
                <a:solidFill>
                  <a:schemeClr val="dk1"/>
                </a:solidFill>
                <a:latin typeface="Proxima Nova"/>
                <a:ea typeface="Proxima Nova"/>
                <a:cs typeface="Proxima Nova"/>
                <a:sym typeface="Proxima Nova"/>
              </a:rPr>
              <a:t>Spring Cloud Services</a:t>
            </a:r>
            <a:endParaRPr sz="2500" b="1" dirty="0">
              <a:solidFill>
                <a:schemeClr val="dk1"/>
              </a:solidFill>
              <a:latin typeface="Proxima Nova"/>
              <a:ea typeface="Proxima Nova"/>
              <a:cs typeface="Proxima Nova"/>
              <a:sym typeface="Proxima Nova"/>
            </a:endParaRPr>
          </a:p>
        </p:txBody>
      </p:sp>
      <p:sp>
        <p:nvSpPr>
          <p:cNvPr id="534" name="Google Shape;534;p41"/>
          <p:cNvSpPr txBox="1">
            <a:spLocks noGrp="1"/>
          </p:cNvSpPr>
          <p:nvPr>
            <p:ph type="body" idx="1"/>
          </p:nvPr>
        </p:nvSpPr>
        <p:spPr>
          <a:xfrm>
            <a:off x="224444" y="1152475"/>
            <a:ext cx="8607856" cy="343615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Proxima Nova"/>
              <a:buChar char="●"/>
            </a:pPr>
            <a:r>
              <a:rPr lang="en" sz="1800" dirty="0">
                <a:latin typeface="Proxima Nova"/>
                <a:ea typeface="Proxima Nova"/>
                <a:cs typeface="Proxima Nova"/>
                <a:sym typeface="Proxima Nova"/>
              </a:rPr>
              <a:t>Extends the pioneering work of Netflix OSS</a:t>
            </a:r>
          </a:p>
          <a:p>
            <a:pPr marL="457200" lvl="0" indent="-342900" algn="l" rtl="0">
              <a:lnSpc>
                <a:spcPct val="150000"/>
              </a:lnSpc>
              <a:spcBef>
                <a:spcPts val="0"/>
              </a:spcBef>
              <a:spcAft>
                <a:spcPts val="0"/>
              </a:spcAft>
              <a:buSzPts val="1800"/>
              <a:buFont typeface="Proxima Nova"/>
              <a:buChar char="●"/>
            </a:pPr>
            <a:r>
              <a:rPr lang="en" sz="1800" dirty="0">
                <a:latin typeface="Proxima Nova"/>
                <a:ea typeface="Proxima Nova"/>
                <a:cs typeface="Proxima Nova"/>
                <a:sym typeface="Proxima Nova"/>
              </a:rPr>
              <a:t>Easy developer access to a curated selection of open source cloud infrastructure libraries</a:t>
            </a:r>
            <a:endParaRPr sz="1800" dirty="0">
              <a:latin typeface="Proxima Nova"/>
              <a:ea typeface="Proxima Nova"/>
              <a:cs typeface="Proxima Nova"/>
              <a:sym typeface="Proxima Nova"/>
            </a:endParaRPr>
          </a:p>
          <a:p>
            <a:pPr marL="457200" lvl="0" indent="-342900" algn="l" rtl="0">
              <a:lnSpc>
                <a:spcPct val="150000"/>
              </a:lnSpc>
              <a:spcBef>
                <a:spcPts val="320"/>
              </a:spcBef>
              <a:spcAft>
                <a:spcPts val="0"/>
              </a:spcAft>
              <a:buSzPts val="1800"/>
              <a:buFont typeface="Proxima Nova"/>
              <a:buChar char="●"/>
            </a:pPr>
            <a:r>
              <a:rPr lang="en" sz="1800" dirty="0">
                <a:latin typeface="Proxima Nova"/>
                <a:ea typeface="Proxima Nova"/>
                <a:cs typeface="Proxima Nova"/>
                <a:sym typeface="Proxima Nova"/>
              </a:rPr>
              <a:t>Encapsulates access to underlying libraries, allowing pluggable implementations.</a:t>
            </a:r>
            <a:endParaRPr sz="1800" dirty="0">
              <a:latin typeface="Proxima Nova"/>
              <a:ea typeface="Proxima Nova"/>
              <a:cs typeface="Proxima Nova"/>
              <a:sym typeface="Proxima Nova"/>
            </a:endParaRPr>
          </a:p>
          <a:p>
            <a:pPr marL="457200" lvl="0" indent="-342900" algn="l" rtl="0">
              <a:lnSpc>
                <a:spcPct val="150000"/>
              </a:lnSpc>
              <a:spcBef>
                <a:spcPts val="0"/>
              </a:spcBef>
              <a:spcAft>
                <a:spcPts val="0"/>
              </a:spcAft>
              <a:buSzPts val="1800"/>
              <a:buFont typeface="Proxima Nova"/>
              <a:buChar char="●"/>
            </a:pPr>
            <a:r>
              <a:rPr lang="en" sz="1800" dirty="0">
                <a:latin typeface="Proxima Nova"/>
                <a:ea typeface="Proxima Nova"/>
                <a:cs typeface="Proxima Nova"/>
                <a:sym typeface="Proxima Nova"/>
              </a:rPr>
              <a:t>Additional capabilities include Cloud Connectors</a:t>
            </a:r>
            <a:endParaRPr sz="1800" dirty="0">
              <a:latin typeface="Proxima Nova"/>
              <a:ea typeface="Proxima Nova"/>
              <a:cs typeface="Proxima Nova"/>
              <a:sym typeface="Proxima Nova"/>
            </a:endParaRPr>
          </a:p>
          <a:p>
            <a:pPr marL="457200" lvl="0" indent="-342900" algn="l" rtl="0">
              <a:lnSpc>
                <a:spcPct val="150000"/>
              </a:lnSpc>
              <a:spcBef>
                <a:spcPts val="0"/>
              </a:spcBef>
              <a:spcAft>
                <a:spcPts val="0"/>
              </a:spcAft>
              <a:buSzPts val="1800"/>
              <a:buFont typeface="Proxima Nova"/>
              <a:buChar char="●"/>
            </a:pPr>
            <a:r>
              <a:rPr lang="en" sz="1800" dirty="0">
                <a:latin typeface="Proxima Nova"/>
                <a:ea typeface="Proxima Nova"/>
                <a:cs typeface="Proxima Nova"/>
                <a:sym typeface="Proxima Nova"/>
              </a:rPr>
              <a:t>Brings the Spring philosophy of convention over configuration, opinionated defaults, and developer simplicity</a:t>
            </a:r>
            <a:endParaRPr sz="1800" dirty="0">
              <a:latin typeface="Proxima Nova"/>
              <a:ea typeface="Proxima Nova"/>
              <a:cs typeface="Proxima Nova"/>
              <a:sym typeface="Proxima Nova"/>
            </a:endParaRPr>
          </a:p>
        </p:txBody>
      </p:sp>
      <p:pic>
        <p:nvPicPr>
          <p:cNvPr id="535" name="Google Shape;535;p41"/>
          <p:cNvPicPr preferRelativeResize="0"/>
          <p:nvPr/>
        </p:nvPicPr>
        <p:blipFill rotWithShape="1">
          <a:blip r:embed="rId3">
            <a:alphaModFix/>
          </a:blip>
          <a:srcRect t="14796" r="71514" b="14099"/>
          <a:stretch/>
        </p:blipFill>
        <p:spPr>
          <a:xfrm>
            <a:off x="7359350" y="3970275"/>
            <a:ext cx="1354853" cy="986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dirty="0"/>
              <a:t>Spring Cloud Services</a:t>
            </a:r>
            <a:endParaRPr dirty="0"/>
          </a:p>
        </p:txBody>
      </p:sp>
      <p:pic>
        <p:nvPicPr>
          <p:cNvPr id="543" name="Google Shape;543;p42"/>
          <p:cNvPicPr preferRelativeResize="0"/>
          <p:nvPr/>
        </p:nvPicPr>
        <p:blipFill rotWithShape="1">
          <a:blip r:embed="rId3">
            <a:alphaModFix/>
          </a:blip>
          <a:srcRect/>
          <a:stretch/>
        </p:blipFill>
        <p:spPr>
          <a:xfrm>
            <a:off x="1675338" y="2489925"/>
            <a:ext cx="2225040" cy="600455"/>
          </a:xfrm>
          <a:prstGeom prst="rect">
            <a:avLst/>
          </a:prstGeom>
          <a:noFill/>
          <a:ln>
            <a:noFill/>
          </a:ln>
        </p:spPr>
      </p:pic>
      <p:sp>
        <p:nvSpPr>
          <p:cNvPr id="546" name="Google Shape;546;p42"/>
          <p:cNvSpPr txBox="1"/>
          <p:nvPr/>
        </p:nvSpPr>
        <p:spPr>
          <a:xfrm>
            <a:off x="5243623" y="1176825"/>
            <a:ext cx="3306600" cy="26262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70AD51"/>
              </a:buClr>
              <a:buSzPts val="450"/>
              <a:buFont typeface="Proxima Nova"/>
              <a:buNone/>
            </a:pPr>
            <a:r>
              <a:rPr lang="en" sz="1800" b="1" i="0" u="none" strike="noStrike" cap="none">
                <a:solidFill>
                  <a:srgbClr val="70AD51"/>
                </a:solidFill>
                <a:latin typeface="Proxima Nova"/>
                <a:ea typeface="Proxima Nova"/>
                <a:cs typeface="Proxima Nova"/>
                <a:sym typeface="Proxima Nova"/>
              </a:rPr>
              <a:t>Spring Cloud</a:t>
            </a:r>
            <a:endParaRPr b="1">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i="0" u="none" strike="noStrike" cap="none">
              <a:solidFill>
                <a:schemeClr val="lt1"/>
              </a:solidFill>
              <a:latin typeface="Proxima Nova"/>
              <a:ea typeface="Proxima Nova"/>
              <a:cs typeface="Proxima Nova"/>
              <a:sym typeface="Proxima Nova"/>
            </a:endParaRPr>
          </a:p>
          <a:p>
            <a:pPr marL="285750" marR="0" lvl="0" indent="-285750" algn="l" rtl="0">
              <a:lnSpc>
                <a:spcPct val="115000"/>
              </a:lnSpc>
              <a:spcBef>
                <a:spcPts val="0"/>
              </a:spcBef>
              <a:spcAft>
                <a:spcPts val="0"/>
              </a:spcAft>
              <a:buClr>
                <a:schemeClr val="lt1"/>
              </a:buClr>
              <a:buSzPts val="1400"/>
              <a:buFont typeface="Proxima Nova"/>
              <a:buChar char="✓"/>
            </a:pPr>
            <a:r>
              <a:rPr lang="en" sz="1400" i="0" u="none" strike="noStrike" cap="none">
                <a:solidFill>
                  <a:schemeClr val="lt1"/>
                </a:solidFill>
                <a:latin typeface="Proxima Nova"/>
                <a:ea typeface="Proxima Nova"/>
                <a:cs typeface="Proxima Nova"/>
                <a:sym typeface="Proxima Nova"/>
              </a:rPr>
              <a:t>Service registration and discovery</a:t>
            </a:r>
            <a:endParaRPr>
              <a:latin typeface="Proxima Nova"/>
              <a:ea typeface="Proxima Nova"/>
              <a:cs typeface="Proxima Nova"/>
              <a:sym typeface="Proxima Nova"/>
            </a:endParaRPr>
          </a:p>
          <a:p>
            <a:pPr marL="285750" marR="0" lvl="0" indent="-285750" algn="l" rtl="0">
              <a:lnSpc>
                <a:spcPct val="115000"/>
              </a:lnSpc>
              <a:spcBef>
                <a:spcPts val="0"/>
              </a:spcBef>
              <a:spcAft>
                <a:spcPts val="0"/>
              </a:spcAft>
              <a:buClr>
                <a:schemeClr val="lt1"/>
              </a:buClr>
              <a:buSzPts val="1400"/>
              <a:buFont typeface="Proxima Nova"/>
              <a:buChar char="✓"/>
            </a:pPr>
            <a:r>
              <a:rPr lang="en" sz="1400" i="0" u="none" strike="noStrike" cap="none">
                <a:solidFill>
                  <a:schemeClr val="lt1"/>
                </a:solidFill>
                <a:latin typeface="Proxima Nova"/>
                <a:ea typeface="Proxima Nova"/>
                <a:cs typeface="Proxima Nova"/>
                <a:sym typeface="Proxima Nova"/>
              </a:rPr>
              <a:t>API gateway</a:t>
            </a:r>
            <a:endParaRPr>
              <a:latin typeface="Proxima Nova"/>
              <a:ea typeface="Proxima Nova"/>
              <a:cs typeface="Proxima Nova"/>
              <a:sym typeface="Proxima Nova"/>
            </a:endParaRPr>
          </a:p>
          <a:p>
            <a:pPr marL="285750" marR="0" lvl="0" indent="-285750" algn="l" rtl="0">
              <a:lnSpc>
                <a:spcPct val="115000"/>
              </a:lnSpc>
              <a:spcBef>
                <a:spcPts val="0"/>
              </a:spcBef>
              <a:spcAft>
                <a:spcPts val="0"/>
              </a:spcAft>
              <a:buClr>
                <a:schemeClr val="lt1"/>
              </a:buClr>
              <a:buSzPts val="1400"/>
              <a:buFont typeface="Proxima Nova"/>
              <a:buChar char="✓"/>
            </a:pPr>
            <a:r>
              <a:rPr lang="en" sz="1400" i="0" u="none" strike="noStrike" cap="none">
                <a:solidFill>
                  <a:schemeClr val="lt1"/>
                </a:solidFill>
                <a:latin typeface="Proxima Nova"/>
                <a:ea typeface="Proxima Nova"/>
                <a:cs typeface="Proxima Nova"/>
                <a:sym typeface="Proxima Nova"/>
              </a:rPr>
              <a:t>Client-side load balancing</a:t>
            </a:r>
            <a:endParaRPr>
              <a:latin typeface="Proxima Nova"/>
              <a:ea typeface="Proxima Nova"/>
              <a:cs typeface="Proxima Nova"/>
              <a:sym typeface="Proxima Nova"/>
            </a:endParaRPr>
          </a:p>
          <a:p>
            <a:pPr marL="285750" marR="0" lvl="0" indent="-285750" algn="l" rtl="0">
              <a:lnSpc>
                <a:spcPct val="115000"/>
              </a:lnSpc>
              <a:spcBef>
                <a:spcPts val="0"/>
              </a:spcBef>
              <a:spcAft>
                <a:spcPts val="0"/>
              </a:spcAft>
              <a:buClr>
                <a:schemeClr val="lt1"/>
              </a:buClr>
              <a:buSzPts val="1400"/>
              <a:buFont typeface="Proxima Nova"/>
              <a:buChar char="✓"/>
            </a:pPr>
            <a:r>
              <a:rPr lang="en" sz="1400" i="0" u="none" strike="noStrike" cap="none">
                <a:solidFill>
                  <a:schemeClr val="lt1"/>
                </a:solidFill>
                <a:latin typeface="Proxima Nova"/>
                <a:ea typeface="Proxima Nova"/>
                <a:cs typeface="Proxima Nova"/>
                <a:sym typeface="Proxima Nova"/>
              </a:rPr>
              <a:t>Git-backed configuration store</a:t>
            </a:r>
            <a:endParaRPr>
              <a:latin typeface="Proxima Nova"/>
              <a:ea typeface="Proxima Nova"/>
              <a:cs typeface="Proxima Nova"/>
              <a:sym typeface="Proxima Nova"/>
            </a:endParaRPr>
          </a:p>
          <a:p>
            <a:pPr marL="285750" marR="0" lvl="0" indent="-285750" algn="l" rtl="0">
              <a:lnSpc>
                <a:spcPct val="115000"/>
              </a:lnSpc>
              <a:spcBef>
                <a:spcPts val="0"/>
              </a:spcBef>
              <a:spcAft>
                <a:spcPts val="0"/>
              </a:spcAft>
              <a:buClr>
                <a:schemeClr val="lt1"/>
              </a:buClr>
              <a:buSzPts val="1400"/>
              <a:buFont typeface="Proxima Nova"/>
              <a:buChar char="✓"/>
            </a:pPr>
            <a:r>
              <a:rPr lang="en" sz="1400" i="0" u="none" strike="noStrike" cap="none">
                <a:solidFill>
                  <a:schemeClr val="lt1"/>
                </a:solidFill>
                <a:latin typeface="Proxima Nova"/>
                <a:ea typeface="Proxima Nova"/>
                <a:cs typeface="Proxima Nova"/>
                <a:sym typeface="Proxima Nova"/>
              </a:rPr>
              <a:t>Circuit breakers</a:t>
            </a:r>
            <a:endParaRPr>
              <a:latin typeface="Proxima Nova"/>
              <a:ea typeface="Proxima Nova"/>
              <a:cs typeface="Proxima Nova"/>
              <a:sym typeface="Proxima Nova"/>
            </a:endParaRPr>
          </a:p>
          <a:p>
            <a:pPr marL="285750" marR="0" lvl="0" indent="-285750" algn="l" rtl="0">
              <a:lnSpc>
                <a:spcPct val="115000"/>
              </a:lnSpc>
              <a:spcBef>
                <a:spcPts val="0"/>
              </a:spcBef>
              <a:spcAft>
                <a:spcPts val="0"/>
              </a:spcAft>
              <a:buClr>
                <a:schemeClr val="lt1"/>
              </a:buClr>
              <a:buSzPts val="1400"/>
              <a:buFont typeface="Proxima Nova"/>
              <a:buChar char="✓"/>
            </a:pPr>
            <a:r>
              <a:rPr lang="en" sz="1400" i="0" u="none" strike="noStrike" cap="none">
                <a:solidFill>
                  <a:schemeClr val="lt1"/>
                </a:solidFill>
                <a:latin typeface="Proxima Nova"/>
                <a:ea typeface="Proxima Nova"/>
                <a:cs typeface="Proxima Nova"/>
                <a:sym typeface="Proxima Nova"/>
              </a:rPr>
              <a:t>OAuth 2.0 security support</a:t>
            </a:r>
            <a:endParaRPr>
              <a:latin typeface="Proxima Nova"/>
              <a:ea typeface="Proxima Nova"/>
              <a:cs typeface="Proxima Nova"/>
              <a:sym typeface="Proxima Nova"/>
            </a:endParaRPr>
          </a:p>
          <a:p>
            <a:pPr marL="285750" marR="0" lvl="0" indent="-285750" algn="l" rtl="0">
              <a:lnSpc>
                <a:spcPct val="115000"/>
              </a:lnSpc>
              <a:spcBef>
                <a:spcPts val="0"/>
              </a:spcBef>
              <a:spcAft>
                <a:spcPts val="0"/>
              </a:spcAft>
              <a:buClr>
                <a:schemeClr val="lt1"/>
              </a:buClr>
              <a:buSzPts val="1400"/>
              <a:buFont typeface="Proxima Nova"/>
              <a:buChar char="✓"/>
            </a:pPr>
            <a:r>
              <a:rPr lang="en" sz="1400" i="0" u="none" strike="noStrike" cap="none">
                <a:solidFill>
                  <a:schemeClr val="lt1"/>
                </a:solidFill>
                <a:latin typeface="Proxima Nova"/>
                <a:ea typeface="Proxima Nova"/>
                <a:cs typeface="Proxima Nova"/>
                <a:sym typeface="Proxima Nova"/>
              </a:rPr>
              <a:t>Distributed tracing</a:t>
            </a:r>
            <a:endParaRPr>
              <a:latin typeface="Proxima Nova"/>
              <a:ea typeface="Proxima Nova"/>
              <a:cs typeface="Proxima Nova"/>
              <a:sym typeface="Proxima Nova"/>
            </a:endParaRPr>
          </a:p>
          <a:p>
            <a:pPr marL="285750" marR="0" lvl="0" indent="-285750" algn="l" rtl="0">
              <a:lnSpc>
                <a:spcPct val="115000"/>
              </a:lnSpc>
              <a:spcBef>
                <a:spcPts val="0"/>
              </a:spcBef>
              <a:spcAft>
                <a:spcPts val="0"/>
              </a:spcAft>
              <a:buClr>
                <a:schemeClr val="lt1"/>
              </a:buClr>
              <a:buSzPts val="1400"/>
              <a:buFont typeface="Proxima Nova"/>
              <a:buChar char="✓"/>
            </a:pPr>
            <a:r>
              <a:rPr lang="en" sz="1400" i="0" u="none" strike="noStrike" cap="none">
                <a:solidFill>
                  <a:schemeClr val="lt1"/>
                </a:solidFill>
                <a:latin typeface="Proxima Nova"/>
                <a:ea typeface="Proxima Nova"/>
                <a:cs typeface="Proxima Nova"/>
                <a:sym typeface="Proxima Nova"/>
              </a:rPr>
              <a:t>Event-driven microservices</a:t>
            </a:r>
            <a:endParaRPr>
              <a:latin typeface="Proxima Nova"/>
              <a:ea typeface="Proxima Nova"/>
              <a:cs typeface="Proxima Nova"/>
              <a:sym typeface="Proxima Nova"/>
            </a:endParaRPr>
          </a:p>
          <a:p>
            <a:pPr marL="285750" marR="0" lvl="0" indent="-285750" algn="l" rtl="0">
              <a:lnSpc>
                <a:spcPct val="115000"/>
              </a:lnSpc>
              <a:spcBef>
                <a:spcPts val="0"/>
              </a:spcBef>
              <a:spcAft>
                <a:spcPts val="0"/>
              </a:spcAft>
              <a:buClr>
                <a:schemeClr val="lt1"/>
              </a:buClr>
              <a:buSzPts val="1400"/>
              <a:buFont typeface="Proxima Nova"/>
              <a:buChar char="✓"/>
            </a:pPr>
            <a:r>
              <a:rPr lang="en" sz="1400" i="0" u="none" strike="noStrike" cap="none">
                <a:solidFill>
                  <a:schemeClr val="lt1"/>
                </a:solidFill>
                <a:latin typeface="Proxima Nova"/>
                <a:ea typeface="Proxima Nova"/>
                <a:cs typeface="Proxima Nova"/>
                <a:sym typeface="Proxima Nova"/>
              </a:rPr>
              <a:t>Orchestrated data pipelines</a:t>
            </a:r>
            <a:endParaRPr>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550"/>
        <p:cNvGrpSpPr/>
        <p:nvPr/>
      </p:nvGrpSpPr>
      <p:grpSpPr>
        <a:xfrm>
          <a:off x="0" y="0"/>
          <a:ext cx="0" cy="0"/>
          <a:chOff x="0" y="0"/>
          <a:chExt cx="0" cy="0"/>
        </a:xfrm>
      </p:grpSpPr>
      <p:sp>
        <p:nvSpPr>
          <p:cNvPr id="551" name="Google Shape;551;p43"/>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500" b="1">
                <a:solidFill>
                  <a:schemeClr val="dk1"/>
                </a:solidFill>
                <a:latin typeface="Proxima Nova"/>
                <a:ea typeface="Proxima Nova"/>
                <a:cs typeface="Proxima Nova"/>
                <a:sym typeface="Proxima Nova"/>
              </a:rPr>
              <a:t>Spring Cloud Services</a:t>
            </a:r>
            <a:endParaRPr sz="2500" b="1">
              <a:solidFill>
                <a:schemeClr val="dk1"/>
              </a:solidFill>
              <a:latin typeface="Proxima Nova"/>
              <a:ea typeface="Proxima Nova"/>
              <a:cs typeface="Proxima Nova"/>
              <a:sym typeface="Proxima Nova"/>
            </a:endParaRPr>
          </a:p>
        </p:txBody>
      </p:sp>
      <p:pic>
        <p:nvPicPr>
          <p:cNvPr id="552" name="Google Shape;552;p43"/>
          <p:cNvPicPr preferRelativeResize="0"/>
          <p:nvPr/>
        </p:nvPicPr>
        <p:blipFill rotWithShape="1">
          <a:blip r:embed="rId3">
            <a:alphaModFix/>
          </a:blip>
          <a:srcRect t="-2005" b="-832"/>
          <a:stretch/>
        </p:blipFill>
        <p:spPr>
          <a:xfrm>
            <a:off x="478672" y="1233116"/>
            <a:ext cx="3032700" cy="3118800"/>
          </a:xfrm>
          <a:prstGeom prst="rect">
            <a:avLst/>
          </a:prstGeom>
          <a:noFill/>
          <a:ln>
            <a:noFill/>
          </a:ln>
        </p:spPr>
      </p:pic>
      <p:sp>
        <p:nvSpPr>
          <p:cNvPr id="553" name="Google Shape;553;p43"/>
          <p:cNvSpPr txBox="1">
            <a:spLocks noGrp="1"/>
          </p:cNvSpPr>
          <p:nvPr>
            <p:ph type="body" idx="1"/>
          </p:nvPr>
        </p:nvSpPr>
        <p:spPr>
          <a:xfrm>
            <a:off x="4165800" y="1238275"/>
            <a:ext cx="4571400" cy="11241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800" dirty="0">
                <a:latin typeface="Proxima Nova"/>
                <a:ea typeface="Proxima Nova"/>
                <a:cs typeface="Proxima Nova"/>
                <a:sym typeface="Proxima Nova"/>
              </a:rPr>
              <a:t>Pivotal has bundled a number of these OSS projects into Spring Cloud Services for TAS</a:t>
            </a:r>
            <a:endParaRPr sz="1800" dirty="0">
              <a:latin typeface="Proxima Nova"/>
              <a:ea typeface="Proxima Nova"/>
              <a:cs typeface="Proxima Nova"/>
              <a:sym typeface="Proxima Nova"/>
            </a:endParaRPr>
          </a:p>
        </p:txBody>
      </p:sp>
      <p:pic>
        <p:nvPicPr>
          <p:cNvPr id="554" name="Google Shape;554;p43"/>
          <p:cNvPicPr preferRelativeResize="0"/>
          <p:nvPr/>
        </p:nvPicPr>
        <p:blipFill>
          <a:blip r:embed="rId4">
            <a:alphaModFix/>
          </a:blip>
          <a:stretch>
            <a:fillRect/>
          </a:stretch>
        </p:blipFill>
        <p:spPr>
          <a:xfrm>
            <a:off x="4731168" y="2480850"/>
            <a:ext cx="623310" cy="623316"/>
          </a:xfrm>
          <a:prstGeom prst="rect">
            <a:avLst/>
          </a:prstGeom>
          <a:noFill/>
          <a:ln>
            <a:noFill/>
          </a:ln>
        </p:spPr>
      </p:pic>
      <p:pic>
        <p:nvPicPr>
          <p:cNvPr id="555" name="Google Shape;555;p43"/>
          <p:cNvPicPr preferRelativeResize="0"/>
          <p:nvPr/>
        </p:nvPicPr>
        <p:blipFill>
          <a:blip r:embed="rId5">
            <a:alphaModFix/>
          </a:blip>
          <a:stretch>
            <a:fillRect/>
          </a:stretch>
        </p:blipFill>
        <p:spPr>
          <a:xfrm>
            <a:off x="4731175" y="3247934"/>
            <a:ext cx="623310" cy="623316"/>
          </a:xfrm>
          <a:prstGeom prst="rect">
            <a:avLst/>
          </a:prstGeom>
          <a:noFill/>
          <a:ln>
            <a:noFill/>
          </a:ln>
        </p:spPr>
      </p:pic>
      <p:pic>
        <p:nvPicPr>
          <p:cNvPr id="556" name="Google Shape;556;p43"/>
          <p:cNvPicPr preferRelativeResize="0"/>
          <p:nvPr/>
        </p:nvPicPr>
        <p:blipFill>
          <a:blip r:embed="rId6">
            <a:alphaModFix/>
          </a:blip>
          <a:stretch>
            <a:fillRect/>
          </a:stretch>
        </p:blipFill>
        <p:spPr>
          <a:xfrm>
            <a:off x="4731164" y="3981770"/>
            <a:ext cx="623310" cy="623316"/>
          </a:xfrm>
          <a:prstGeom prst="rect">
            <a:avLst/>
          </a:prstGeom>
          <a:noFill/>
          <a:ln>
            <a:noFill/>
          </a:ln>
        </p:spPr>
      </p:pic>
      <p:sp>
        <p:nvSpPr>
          <p:cNvPr id="557" name="Google Shape;557;p43"/>
          <p:cNvSpPr txBox="1">
            <a:spLocks noGrp="1"/>
          </p:cNvSpPr>
          <p:nvPr>
            <p:ph type="body" idx="1"/>
          </p:nvPr>
        </p:nvSpPr>
        <p:spPr>
          <a:xfrm>
            <a:off x="5511500" y="2625188"/>
            <a:ext cx="3032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Proxima Nova"/>
                <a:ea typeface="Proxima Nova"/>
                <a:cs typeface="Proxima Nova"/>
                <a:sym typeface="Proxima Nova"/>
              </a:rPr>
              <a:t>Service Registry</a:t>
            </a:r>
            <a:endParaRPr>
              <a:latin typeface="Proxima Nova"/>
              <a:ea typeface="Proxima Nova"/>
              <a:cs typeface="Proxima Nova"/>
              <a:sym typeface="Proxima Nova"/>
            </a:endParaRPr>
          </a:p>
        </p:txBody>
      </p:sp>
      <p:sp>
        <p:nvSpPr>
          <p:cNvPr id="558" name="Google Shape;558;p43"/>
          <p:cNvSpPr txBox="1">
            <a:spLocks noGrp="1"/>
          </p:cNvSpPr>
          <p:nvPr>
            <p:ph type="body" idx="1"/>
          </p:nvPr>
        </p:nvSpPr>
        <p:spPr>
          <a:xfrm>
            <a:off x="5511500" y="3425625"/>
            <a:ext cx="3032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Proxima Nova"/>
                <a:ea typeface="Proxima Nova"/>
                <a:cs typeface="Proxima Nova"/>
                <a:sym typeface="Proxima Nova"/>
              </a:rPr>
              <a:t>Config Server</a:t>
            </a:r>
            <a:endParaRPr>
              <a:latin typeface="Proxima Nova"/>
              <a:ea typeface="Proxima Nova"/>
              <a:cs typeface="Proxima Nova"/>
              <a:sym typeface="Proxima Nova"/>
            </a:endParaRPr>
          </a:p>
        </p:txBody>
      </p:sp>
      <p:sp>
        <p:nvSpPr>
          <p:cNvPr id="559" name="Google Shape;559;p43"/>
          <p:cNvSpPr txBox="1">
            <a:spLocks noGrp="1"/>
          </p:cNvSpPr>
          <p:nvPr>
            <p:ph type="body" idx="1"/>
          </p:nvPr>
        </p:nvSpPr>
        <p:spPr>
          <a:xfrm>
            <a:off x="5511500" y="4159463"/>
            <a:ext cx="3032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Proxima Nova"/>
                <a:ea typeface="Proxima Nova"/>
                <a:cs typeface="Proxima Nova"/>
                <a:sym typeface="Proxima Nova"/>
              </a:rPr>
              <a:t>Circuit Breaker</a:t>
            </a:r>
            <a:endParaRPr dirty="0">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4"/>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500" b="1">
                <a:solidFill>
                  <a:schemeClr val="dk1"/>
                </a:solidFill>
                <a:latin typeface="Proxima Nova"/>
                <a:ea typeface="Proxima Nova"/>
                <a:cs typeface="Proxima Nova"/>
                <a:sym typeface="Proxima Nova"/>
              </a:rPr>
              <a:t>Spring Cloud Services</a:t>
            </a:r>
            <a:endParaRPr sz="2500" b="1">
              <a:solidFill>
                <a:schemeClr val="dk1"/>
              </a:solidFill>
              <a:latin typeface="Proxima Nova"/>
              <a:ea typeface="Proxima Nova"/>
              <a:cs typeface="Proxima Nova"/>
              <a:sym typeface="Proxima Nova"/>
            </a:endParaRPr>
          </a:p>
        </p:txBody>
      </p:sp>
      <p:sp>
        <p:nvSpPr>
          <p:cNvPr id="565" name="Google Shape;565;p44"/>
          <p:cNvSpPr txBox="1">
            <a:spLocks noGrp="1"/>
          </p:cNvSpPr>
          <p:nvPr>
            <p:ph type="body" idx="1"/>
          </p:nvPr>
        </p:nvSpPr>
        <p:spPr>
          <a:xfrm>
            <a:off x="3557750" y="1320563"/>
            <a:ext cx="5179500" cy="86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Proxima Nova"/>
                <a:ea typeface="Proxima Nova"/>
                <a:cs typeface="Proxima Nova"/>
                <a:sym typeface="Proxima Nova"/>
              </a:rPr>
              <a:t>Service Registration and Discovery, using Netflix OSS Eureka</a:t>
            </a:r>
            <a:endParaRPr>
              <a:latin typeface="Proxima Nova"/>
              <a:ea typeface="Proxima Nova"/>
              <a:cs typeface="Proxima Nova"/>
              <a:sym typeface="Proxima Nova"/>
            </a:endParaRPr>
          </a:p>
        </p:txBody>
      </p:sp>
      <p:pic>
        <p:nvPicPr>
          <p:cNvPr id="566" name="Google Shape;566;p44"/>
          <p:cNvPicPr preferRelativeResize="0"/>
          <p:nvPr/>
        </p:nvPicPr>
        <p:blipFill>
          <a:blip r:embed="rId3">
            <a:alphaModFix/>
          </a:blip>
          <a:stretch>
            <a:fillRect/>
          </a:stretch>
        </p:blipFill>
        <p:spPr>
          <a:xfrm>
            <a:off x="411043" y="1441800"/>
            <a:ext cx="623310" cy="623316"/>
          </a:xfrm>
          <a:prstGeom prst="rect">
            <a:avLst/>
          </a:prstGeom>
          <a:noFill/>
          <a:ln>
            <a:noFill/>
          </a:ln>
        </p:spPr>
      </p:pic>
      <p:pic>
        <p:nvPicPr>
          <p:cNvPr id="567" name="Google Shape;567;p44"/>
          <p:cNvPicPr preferRelativeResize="0"/>
          <p:nvPr/>
        </p:nvPicPr>
        <p:blipFill>
          <a:blip r:embed="rId4">
            <a:alphaModFix/>
          </a:blip>
          <a:stretch>
            <a:fillRect/>
          </a:stretch>
        </p:blipFill>
        <p:spPr>
          <a:xfrm>
            <a:off x="411050" y="2419547"/>
            <a:ext cx="623310" cy="623316"/>
          </a:xfrm>
          <a:prstGeom prst="rect">
            <a:avLst/>
          </a:prstGeom>
          <a:noFill/>
          <a:ln>
            <a:noFill/>
          </a:ln>
        </p:spPr>
      </p:pic>
      <p:pic>
        <p:nvPicPr>
          <p:cNvPr id="568" name="Google Shape;568;p44"/>
          <p:cNvPicPr preferRelativeResize="0"/>
          <p:nvPr/>
        </p:nvPicPr>
        <p:blipFill>
          <a:blip r:embed="rId5">
            <a:alphaModFix/>
          </a:blip>
          <a:stretch>
            <a:fillRect/>
          </a:stretch>
        </p:blipFill>
        <p:spPr>
          <a:xfrm>
            <a:off x="352764" y="3524345"/>
            <a:ext cx="623310" cy="623316"/>
          </a:xfrm>
          <a:prstGeom prst="rect">
            <a:avLst/>
          </a:prstGeom>
          <a:noFill/>
          <a:ln>
            <a:noFill/>
          </a:ln>
        </p:spPr>
      </p:pic>
      <p:sp>
        <p:nvSpPr>
          <p:cNvPr id="569" name="Google Shape;569;p44"/>
          <p:cNvSpPr txBox="1">
            <a:spLocks noGrp="1"/>
          </p:cNvSpPr>
          <p:nvPr>
            <p:ph type="body" idx="1"/>
          </p:nvPr>
        </p:nvSpPr>
        <p:spPr>
          <a:xfrm>
            <a:off x="1191375" y="1463488"/>
            <a:ext cx="3032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Proxima Nova"/>
                <a:ea typeface="Proxima Nova"/>
                <a:cs typeface="Proxima Nova"/>
                <a:sym typeface="Proxima Nova"/>
              </a:rPr>
              <a:t>Service Registry</a:t>
            </a:r>
            <a:endParaRPr>
              <a:latin typeface="Proxima Nova"/>
              <a:ea typeface="Proxima Nova"/>
              <a:cs typeface="Proxima Nova"/>
              <a:sym typeface="Proxima Nova"/>
            </a:endParaRPr>
          </a:p>
        </p:txBody>
      </p:sp>
      <p:sp>
        <p:nvSpPr>
          <p:cNvPr id="570" name="Google Shape;570;p44"/>
          <p:cNvSpPr txBox="1">
            <a:spLocks noGrp="1"/>
          </p:cNvSpPr>
          <p:nvPr>
            <p:ph type="body" idx="1"/>
          </p:nvPr>
        </p:nvSpPr>
        <p:spPr>
          <a:xfrm>
            <a:off x="1191375" y="2444838"/>
            <a:ext cx="3032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Proxima Nova"/>
                <a:ea typeface="Proxima Nova"/>
                <a:cs typeface="Proxima Nova"/>
                <a:sym typeface="Proxima Nova"/>
              </a:rPr>
              <a:t>Config Server</a:t>
            </a:r>
            <a:endParaRPr>
              <a:latin typeface="Proxima Nova"/>
              <a:ea typeface="Proxima Nova"/>
              <a:cs typeface="Proxima Nova"/>
              <a:sym typeface="Proxima Nova"/>
            </a:endParaRPr>
          </a:p>
        </p:txBody>
      </p:sp>
      <p:sp>
        <p:nvSpPr>
          <p:cNvPr id="571" name="Google Shape;571;p44"/>
          <p:cNvSpPr txBox="1">
            <a:spLocks noGrp="1"/>
          </p:cNvSpPr>
          <p:nvPr>
            <p:ph type="body" idx="1"/>
          </p:nvPr>
        </p:nvSpPr>
        <p:spPr>
          <a:xfrm>
            <a:off x="1118300" y="3549638"/>
            <a:ext cx="3032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Proxima Nova"/>
                <a:ea typeface="Proxima Nova"/>
                <a:cs typeface="Proxima Nova"/>
                <a:sym typeface="Proxima Nova"/>
              </a:rPr>
              <a:t>Circuit Breaker</a:t>
            </a:r>
            <a:endParaRPr>
              <a:latin typeface="Proxima Nova"/>
              <a:ea typeface="Proxima Nova"/>
              <a:cs typeface="Proxima Nova"/>
              <a:sym typeface="Proxima Nova"/>
            </a:endParaRPr>
          </a:p>
        </p:txBody>
      </p:sp>
      <p:cxnSp>
        <p:nvCxnSpPr>
          <p:cNvPr id="572" name="Google Shape;572;p44"/>
          <p:cNvCxnSpPr/>
          <p:nvPr/>
        </p:nvCxnSpPr>
        <p:spPr>
          <a:xfrm>
            <a:off x="3262975" y="1331625"/>
            <a:ext cx="0" cy="3100200"/>
          </a:xfrm>
          <a:prstGeom prst="straightConnector1">
            <a:avLst/>
          </a:prstGeom>
          <a:noFill/>
          <a:ln w="9525" cap="flat" cmpd="sng">
            <a:solidFill>
              <a:schemeClr val="accent5"/>
            </a:solidFill>
            <a:prstDash val="solid"/>
            <a:round/>
            <a:headEnd type="none" w="med" len="med"/>
            <a:tailEnd type="none" w="med" len="med"/>
          </a:ln>
        </p:spPr>
      </p:cxnSp>
      <p:sp>
        <p:nvSpPr>
          <p:cNvPr id="573" name="Google Shape;573;p44"/>
          <p:cNvSpPr txBox="1">
            <a:spLocks noGrp="1"/>
          </p:cNvSpPr>
          <p:nvPr>
            <p:ph type="body" idx="1"/>
          </p:nvPr>
        </p:nvSpPr>
        <p:spPr>
          <a:xfrm>
            <a:off x="3557750" y="2298300"/>
            <a:ext cx="5179500" cy="86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Proxima Nova"/>
                <a:ea typeface="Proxima Nova"/>
                <a:cs typeface="Proxima Nova"/>
                <a:sym typeface="Proxima Nova"/>
              </a:rPr>
              <a:t>Centralized repository for application properties</a:t>
            </a:r>
            <a:endParaRPr>
              <a:latin typeface="Proxima Nova"/>
              <a:ea typeface="Proxima Nova"/>
              <a:cs typeface="Proxima Nova"/>
              <a:sym typeface="Proxima Nova"/>
            </a:endParaRPr>
          </a:p>
        </p:txBody>
      </p:sp>
      <p:sp>
        <p:nvSpPr>
          <p:cNvPr id="574" name="Google Shape;574;p44"/>
          <p:cNvSpPr txBox="1">
            <a:spLocks noGrp="1"/>
          </p:cNvSpPr>
          <p:nvPr>
            <p:ph type="body" idx="1"/>
          </p:nvPr>
        </p:nvSpPr>
        <p:spPr>
          <a:xfrm>
            <a:off x="3557750" y="3403100"/>
            <a:ext cx="5179500" cy="86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Proxima Nova"/>
                <a:ea typeface="Proxima Nova"/>
                <a:cs typeface="Proxima Nova"/>
                <a:sym typeface="Proxima Nova"/>
              </a:rPr>
              <a:t>Prevent cascading invocation failures by providing alternative local methods</a:t>
            </a:r>
            <a:endParaRPr>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5"/>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500" b="1">
                <a:solidFill>
                  <a:schemeClr val="dk1"/>
                </a:solidFill>
                <a:latin typeface="Proxima Nova"/>
                <a:ea typeface="Proxima Nova"/>
                <a:cs typeface="Proxima Nova"/>
                <a:sym typeface="Proxima Nova"/>
              </a:rPr>
              <a:t>Spring Cloud</a:t>
            </a:r>
            <a:endParaRPr sz="2500" b="1">
              <a:solidFill>
                <a:schemeClr val="dk1"/>
              </a:solidFill>
              <a:latin typeface="Proxima Nova"/>
              <a:ea typeface="Proxima Nova"/>
              <a:cs typeface="Proxima Nova"/>
              <a:sym typeface="Proxima Nova"/>
            </a:endParaRPr>
          </a:p>
        </p:txBody>
      </p:sp>
      <p:sp>
        <p:nvSpPr>
          <p:cNvPr id="580" name="Google Shape;580;p45"/>
          <p:cNvSpPr txBox="1">
            <a:spLocks noGrp="1"/>
          </p:cNvSpPr>
          <p:nvPr>
            <p:ph type="body" idx="1"/>
          </p:nvPr>
        </p:nvSpPr>
        <p:spPr>
          <a:xfrm>
            <a:off x="3535550" y="1316950"/>
            <a:ext cx="5179500" cy="86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Proxima Nova"/>
                <a:ea typeface="Proxima Nova"/>
                <a:cs typeface="Proxima Nova"/>
                <a:sym typeface="Proxima Nova"/>
              </a:rPr>
              <a:t>Distributed tracing of microservices invocations, not yet part of the Spring Cloud Services suite</a:t>
            </a:r>
            <a:endParaRPr>
              <a:latin typeface="Proxima Nova"/>
              <a:ea typeface="Proxima Nova"/>
              <a:cs typeface="Proxima Nova"/>
              <a:sym typeface="Proxima Nova"/>
            </a:endParaRPr>
          </a:p>
        </p:txBody>
      </p:sp>
      <p:sp>
        <p:nvSpPr>
          <p:cNvPr id="581" name="Google Shape;581;p45"/>
          <p:cNvSpPr txBox="1">
            <a:spLocks noGrp="1"/>
          </p:cNvSpPr>
          <p:nvPr>
            <p:ph type="body" idx="1"/>
          </p:nvPr>
        </p:nvSpPr>
        <p:spPr>
          <a:xfrm>
            <a:off x="1191475" y="1463500"/>
            <a:ext cx="2071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Proxima Nova"/>
                <a:ea typeface="Proxima Nova"/>
                <a:cs typeface="Proxima Nova"/>
                <a:sym typeface="Proxima Nova"/>
              </a:rPr>
              <a:t>Spring Cloud Sleuth</a:t>
            </a:r>
            <a:endParaRPr>
              <a:latin typeface="Proxima Nova"/>
              <a:ea typeface="Proxima Nova"/>
              <a:cs typeface="Proxima Nova"/>
              <a:sym typeface="Proxima Nova"/>
            </a:endParaRPr>
          </a:p>
        </p:txBody>
      </p:sp>
      <p:cxnSp>
        <p:nvCxnSpPr>
          <p:cNvPr id="582" name="Google Shape;582;p45"/>
          <p:cNvCxnSpPr/>
          <p:nvPr/>
        </p:nvCxnSpPr>
        <p:spPr>
          <a:xfrm>
            <a:off x="3262975" y="1331625"/>
            <a:ext cx="0" cy="924900"/>
          </a:xfrm>
          <a:prstGeom prst="straightConnector1">
            <a:avLst/>
          </a:prstGeom>
          <a:noFill/>
          <a:ln w="9525" cap="flat" cmpd="sng">
            <a:solidFill>
              <a:schemeClr val="accent5"/>
            </a:solidFill>
            <a:prstDash val="solid"/>
            <a:round/>
            <a:headEnd type="none" w="med" len="med"/>
            <a:tailEnd type="none" w="med" len="med"/>
          </a:ln>
        </p:spPr>
      </p:cxnSp>
      <p:pic>
        <p:nvPicPr>
          <p:cNvPr id="583" name="Google Shape;583;p45"/>
          <p:cNvPicPr preferRelativeResize="0"/>
          <p:nvPr/>
        </p:nvPicPr>
        <p:blipFill>
          <a:blip r:embed="rId3">
            <a:alphaModFix/>
          </a:blip>
          <a:stretch>
            <a:fillRect/>
          </a:stretch>
        </p:blipFill>
        <p:spPr>
          <a:xfrm>
            <a:off x="411050" y="1438200"/>
            <a:ext cx="623300" cy="623300"/>
          </a:xfrm>
          <a:prstGeom prst="rect">
            <a:avLst/>
          </a:prstGeom>
          <a:noFill/>
          <a:ln>
            <a:noFill/>
          </a:ln>
        </p:spPr>
      </p:pic>
      <p:pic>
        <p:nvPicPr>
          <p:cNvPr id="584" name="Google Shape;584;p45"/>
          <p:cNvPicPr preferRelativeResize="0"/>
          <p:nvPr/>
        </p:nvPicPr>
        <p:blipFill rotWithShape="1">
          <a:blip r:embed="rId4">
            <a:alphaModFix/>
          </a:blip>
          <a:srcRect l="559" t="10183" r="2896" b="14881"/>
          <a:stretch/>
        </p:blipFill>
        <p:spPr>
          <a:xfrm>
            <a:off x="370350" y="2516103"/>
            <a:ext cx="8403300" cy="21012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6"/>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If you think this is cool...</a:t>
            </a:r>
            <a:endParaRPr sz="2000"/>
          </a:p>
        </p:txBody>
      </p:sp>
      <p:sp>
        <p:nvSpPr>
          <p:cNvPr id="590" name="Google Shape;590;p46"/>
          <p:cNvSpPr txBox="1"/>
          <p:nvPr/>
        </p:nvSpPr>
        <p:spPr>
          <a:xfrm>
            <a:off x="5313875" y="4227675"/>
            <a:ext cx="1714500" cy="23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u="sng">
                <a:solidFill>
                  <a:schemeClr val="hlink"/>
                </a:solidFill>
                <a:hlinkClick r:id="rId3"/>
              </a:rPr>
              <a:t>https://content.pivotal.io/ebooks</a:t>
            </a:r>
            <a:endParaRPr sz="800">
              <a:solidFill>
                <a:srgbClr val="FFFFFF"/>
              </a:solidFill>
            </a:endParaRPr>
          </a:p>
        </p:txBody>
      </p:sp>
      <p:pic>
        <p:nvPicPr>
          <p:cNvPr id="591" name="Google Shape;591;p46"/>
          <p:cNvPicPr preferRelativeResize="0"/>
          <p:nvPr/>
        </p:nvPicPr>
        <p:blipFill rotWithShape="1">
          <a:blip r:embed="rId4">
            <a:alphaModFix/>
          </a:blip>
          <a:srcRect/>
          <a:stretch/>
        </p:blipFill>
        <p:spPr>
          <a:xfrm>
            <a:off x="3918159" y="1002401"/>
            <a:ext cx="2004300" cy="2786400"/>
          </a:xfrm>
          <a:prstGeom prst="rect">
            <a:avLst/>
          </a:prstGeom>
          <a:noFill/>
          <a:ln>
            <a:noFill/>
          </a:ln>
        </p:spPr>
      </p:pic>
      <p:pic>
        <p:nvPicPr>
          <p:cNvPr id="592" name="Google Shape;592;p46"/>
          <p:cNvPicPr preferRelativeResize="0"/>
          <p:nvPr/>
        </p:nvPicPr>
        <p:blipFill rotWithShape="1">
          <a:blip r:embed="rId5">
            <a:alphaModFix/>
          </a:blip>
          <a:srcRect/>
          <a:stretch/>
        </p:blipFill>
        <p:spPr>
          <a:xfrm>
            <a:off x="6304385" y="1002401"/>
            <a:ext cx="2004300" cy="2786400"/>
          </a:xfrm>
          <a:prstGeom prst="rect">
            <a:avLst/>
          </a:prstGeom>
          <a:noFill/>
          <a:ln>
            <a:noFill/>
          </a:ln>
        </p:spPr>
      </p:pic>
      <p:sp>
        <p:nvSpPr>
          <p:cNvPr id="593" name="Google Shape;593;p46"/>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400"/>
              <a:t>Check these out! </a:t>
            </a:r>
            <a:br>
              <a:rPr lang="en" sz="1400"/>
            </a:br>
            <a:endParaRPr sz="14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4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Dealing with Failures</a:t>
            </a:r>
            <a:endParaRPr/>
          </a:p>
        </p:txBody>
      </p:sp>
      <p:pic>
        <p:nvPicPr>
          <p:cNvPr id="599" name="Google Shape;599;p47"/>
          <p:cNvPicPr preferRelativeResize="0"/>
          <p:nvPr/>
        </p:nvPicPr>
        <p:blipFill rotWithShape="1">
          <a:blip r:embed="rId3">
            <a:alphaModFix/>
          </a:blip>
          <a:srcRect/>
          <a:stretch/>
        </p:blipFill>
        <p:spPr>
          <a:xfrm>
            <a:off x="3763574" y="1439650"/>
            <a:ext cx="4623625" cy="2699600"/>
          </a:xfrm>
          <a:prstGeom prst="rect">
            <a:avLst/>
          </a:prstGeom>
          <a:noFill/>
          <a:ln>
            <a:noFill/>
          </a:ln>
        </p:spPr>
      </p:pic>
      <p:sp>
        <p:nvSpPr>
          <p:cNvPr id="600" name="Google Shape;600;p47"/>
          <p:cNvSpPr txBox="1"/>
          <p:nvPr/>
        </p:nvSpPr>
        <p:spPr>
          <a:xfrm>
            <a:off x="394193" y="1880057"/>
            <a:ext cx="3003000" cy="1547700"/>
          </a:xfrm>
          <a:prstGeom prst="rect">
            <a:avLst/>
          </a:prstGeom>
          <a:noFill/>
          <a:ln>
            <a:noFill/>
          </a:ln>
        </p:spPr>
        <p:txBody>
          <a:bodyPr spcFirstLastPara="1" wrap="square" lIns="91425" tIns="45700" rIns="91425" bIns="45700" anchor="t" anchorCtr="0">
            <a:noAutofit/>
          </a:bodyPr>
          <a:lstStyle/>
          <a:p>
            <a:pPr marL="285750" marR="0" lvl="0" indent="-260350" algn="l" rtl="0">
              <a:lnSpc>
                <a:spcPct val="90000"/>
              </a:lnSpc>
              <a:spcBef>
                <a:spcPts val="0"/>
              </a:spcBef>
              <a:spcAft>
                <a:spcPts val="0"/>
              </a:spcAft>
              <a:buClr>
                <a:srgbClr val="434343"/>
              </a:buClr>
              <a:buSzPts val="1200"/>
              <a:buFont typeface="Proxima Nova"/>
              <a:buChar char="•"/>
            </a:pPr>
            <a:r>
              <a:rPr lang="en" sz="1200" i="0" u="none" strike="noStrike" cap="none">
                <a:solidFill>
                  <a:srgbClr val="434343"/>
                </a:solidFill>
                <a:latin typeface="Proxima Nova"/>
                <a:ea typeface="Proxima Nova"/>
                <a:cs typeface="Proxima Nova"/>
                <a:sym typeface="Proxima Nova"/>
              </a:rPr>
              <a:t>Stop sending requests to a failing service (allowing time to recover)</a:t>
            </a:r>
            <a:endParaRPr sz="1200">
              <a:solidFill>
                <a:srgbClr val="434343"/>
              </a:solidFill>
              <a:latin typeface="Proxima Nova"/>
              <a:ea typeface="Proxima Nova"/>
              <a:cs typeface="Proxima Nova"/>
              <a:sym typeface="Proxima Nova"/>
            </a:endParaRPr>
          </a:p>
          <a:p>
            <a:pPr marL="285750" marR="0" lvl="0" indent="-260350" algn="l" rtl="0">
              <a:lnSpc>
                <a:spcPct val="90000"/>
              </a:lnSpc>
              <a:spcBef>
                <a:spcPts val="1000"/>
              </a:spcBef>
              <a:spcAft>
                <a:spcPts val="0"/>
              </a:spcAft>
              <a:buClr>
                <a:srgbClr val="434343"/>
              </a:buClr>
              <a:buSzPts val="1200"/>
              <a:buFont typeface="Proxima Nova"/>
              <a:buChar char="•"/>
            </a:pPr>
            <a:r>
              <a:rPr lang="en" sz="1200" i="0" u="none" strike="noStrike" cap="none">
                <a:solidFill>
                  <a:srgbClr val="434343"/>
                </a:solidFill>
                <a:latin typeface="Proxima Nova"/>
                <a:ea typeface="Proxima Nova"/>
                <a:cs typeface="Proxima Nova"/>
                <a:sym typeface="Proxima Nova"/>
              </a:rPr>
              <a:t>Fail gracefully by implementing fall-back behavior</a:t>
            </a:r>
            <a:endParaRPr sz="1200">
              <a:solidFill>
                <a:srgbClr val="434343"/>
              </a:solidFill>
              <a:latin typeface="Proxima Nova"/>
              <a:ea typeface="Proxima Nova"/>
              <a:cs typeface="Proxima Nova"/>
              <a:sym typeface="Proxima Nova"/>
            </a:endParaRPr>
          </a:p>
          <a:p>
            <a:pPr marL="285750" marR="0" lvl="0" indent="-260350" algn="l" rtl="0">
              <a:lnSpc>
                <a:spcPct val="90000"/>
              </a:lnSpc>
              <a:spcBef>
                <a:spcPts val="1000"/>
              </a:spcBef>
              <a:spcAft>
                <a:spcPts val="0"/>
              </a:spcAft>
              <a:buClr>
                <a:srgbClr val="434343"/>
              </a:buClr>
              <a:buSzPts val="1200"/>
              <a:buFont typeface="Proxima Nova"/>
              <a:buChar char="•"/>
            </a:pPr>
            <a:r>
              <a:rPr lang="en" sz="1200" b="1">
                <a:solidFill>
                  <a:srgbClr val="434343"/>
                </a:solidFill>
                <a:latin typeface="Proxima Nova"/>
                <a:ea typeface="Proxima Nova"/>
                <a:cs typeface="Proxima Nova"/>
                <a:sym typeface="Proxima Nova"/>
              </a:rPr>
              <a:t>Open</a:t>
            </a:r>
            <a:r>
              <a:rPr lang="en" sz="1200">
                <a:solidFill>
                  <a:srgbClr val="434343"/>
                </a:solidFill>
                <a:latin typeface="Proxima Nova"/>
                <a:ea typeface="Proxima Nova"/>
                <a:cs typeface="Proxima Nova"/>
                <a:sym typeface="Proxima Nova"/>
              </a:rPr>
              <a:t> Circuit = </a:t>
            </a:r>
            <a:r>
              <a:rPr lang="en" sz="1200" b="1">
                <a:solidFill>
                  <a:srgbClr val="434343"/>
                </a:solidFill>
                <a:latin typeface="Proxima Nova"/>
                <a:ea typeface="Proxima Nova"/>
                <a:cs typeface="Proxima Nova"/>
                <a:sym typeface="Proxima Nova"/>
              </a:rPr>
              <a:t>Failed</a:t>
            </a:r>
            <a:r>
              <a:rPr lang="en" sz="1200">
                <a:solidFill>
                  <a:srgbClr val="434343"/>
                </a:solidFill>
                <a:latin typeface="Proxima Nova"/>
                <a:ea typeface="Proxima Nova"/>
                <a:cs typeface="Proxima Nova"/>
                <a:sym typeface="Proxima Nova"/>
              </a:rPr>
              <a:t> method</a:t>
            </a:r>
            <a:endParaRPr sz="1200">
              <a:solidFill>
                <a:srgbClr val="434343"/>
              </a:solidFill>
              <a:latin typeface="Proxima Nova"/>
              <a:ea typeface="Proxima Nova"/>
              <a:cs typeface="Proxima Nova"/>
              <a:sym typeface="Proxima Nova"/>
            </a:endParaRPr>
          </a:p>
          <a:p>
            <a:pPr marL="285750" marR="0" lvl="0" indent="-260350" algn="l" rtl="0">
              <a:lnSpc>
                <a:spcPct val="90000"/>
              </a:lnSpc>
              <a:spcBef>
                <a:spcPts val="1000"/>
              </a:spcBef>
              <a:spcAft>
                <a:spcPts val="0"/>
              </a:spcAft>
              <a:buClr>
                <a:srgbClr val="434343"/>
              </a:buClr>
              <a:buSzPts val="1200"/>
              <a:buFont typeface="Proxima Nova"/>
              <a:buChar char="•"/>
            </a:pPr>
            <a:r>
              <a:rPr lang="en" sz="1200" b="1">
                <a:solidFill>
                  <a:srgbClr val="434343"/>
                </a:solidFill>
                <a:latin typeface="Proxima Nova"/>
                <a:ea typeface="Proxima Nova"/>
                <a:cs typeface="Proxima Nova"/>
                <a:sym typeface="Proxima Nova"/>
              </a:rPr>
              <a:t>Closed</a:t>
            </a:r>
            <a:r>
              <a:rPr lang="en" sz="1200">
                <a:solidFill>
                  <a:srgbClr val="434343"/>
                </a:solidFill>
                <a:latin typeface="Proxima Nova"/>
                <a:ea typeface="Proxima Nova"/>
                <a:cs typeface="Proxima Nova"/>
                <a:sym typeface="Proxima Nova"/>
              </a:rPr>
              <a:t> Circuit = </a:t>
            </a:r>
            <a:r>
              <a:rPr lang="en" sz="1200" b="1">
                <a:solidFill>
                  <a:srgbClr val="434343"/>
                </a:solidFill>
                <a:latin typeface="Proxima Nova"/>
                <a:ea typeface="Proxima Nova"/>
                <a:cs typeface="Proxima Nova"/>
                <a:sym typeface="Proxima Nova"/>
              </a:rPr>
              <a:t>Successful</a:t>
            </a:r>
            <a:r>
              <a:rPr lang="en" sz="1200">
                <a:solidFill>
                  <a:srgbClr val="434343"/>
                </a:solidFill>
                <a:latin typeface="Proxima Nova"/>
                <a:ea typeface="Proxima Nova"/>
                <a:cs typeface="Proxima Nova"/>
                <a:sym typeface="Proxima Nova"/>
              </a:rPr>
              <a:t> method</a:t>
            </a:r>
            <a:endParaRPr sz="1200">
              <a:solidFill>
                <a:srgbClr val="434343"/>
              </a:solidFill>
              <a:latin typeface="Proxima Nova"/>
              <a:ea typeface="Proxima Nova"/>
              <a:cs typeface="Proxima Nova"/>
              <a:sym typeface="Proxima Nova"/>
            </a:endParaRPr>
          </a:p>
          <a:p>
            <a:pPr marL="0" marR="0" lvl="0" indent="0" algn="l" rtl="0">
              <a:lnSpc>
                <a:spcPct val="90000"/>
              </a:lnSpc>
              <a:spcBef>
                <a:spcPts val="1000"/>
              </a:spcBef>
              <a:spcAft>
                <a:spcPts val="0"/>
              </a:spcAft>
              <a:buClr>
                <a:srgbClr val="FFFFFF"/>
              </a:buClr>
              <a:buSzPts val="1600"/>
              <a:buFont typeface="Arial"/>
              <a:buNone/>
            </a:pPr>
            <a:endParaRPr sz="1200" i="0" u="none" strike="noStrike" cap="none">
              <a:solidFill>
                <a:srgbClr val="434343"/>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604"/>
        <p:cNvGrpSpPr/>
        <p:nvPr/>
      </p:nvGrpSpPr>
      <p:grpSpPr>
        <a:xfrm>
          <a:off x="0" y="0"/>
          <a:ext cx="0" cy="0"/>
          <a:chOff x="0" y="0"/>
          <a:chExt cx="0" cy="0"/>
        </a:xfrm>
      </p:grpSpPr>
      <p:sp>
        <p:nvSpPr>
          <p:cNvPr id="605" name="Google Shape;605;p4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Dealing with Failures</a:t>
            </a:r>
            <a:endParaRPr/>
          </a:p>
        </p:txBody>
      </p:sp>
      <p:sp>
        <p:nvSpPr>
          <p:cNvPr id="606" name="Google Shape;606;p48"/>
          <p:cNvSpPr txBox="1"/>
          <p:nvPr/>
        </p:nvSpPr>
        <p:spPr>
          <a:xfrm>
            <a:off x="2515675" y="4520850"/>
            <a:ext cx="4016700" cy="393900"/>
          </a:xfrm>
          <a:prstGeom prst="rect">
            <a:avLst/>
          </a:prstGeom>
          <a:noFill/>
          <a:ln>
            <a:noFill/>
          </a:ln>
        </p:spPr>
        <p:txBody>
          <a:bodyPr spcFirstLastPara="1" wrap="square" lIns="91425" tIns="45700" rIns="91425" bIns="45700" anchor="t" anchorCtr="0">
            <a:noAutofit/>
          </a:bodyPr>
          <a:lstStyle/>
          <a:p>
            <a:pPr marL="228600" marR="0" lvl="0" indent="0" algn="ctr" rtl="0">
              <a:lnSpc>
                <a:spcPct val="90000"/>
              </a:lnSpc>
              <a:spcBef>
                <a:spcPts val="0"/>
              </a:spcBef>
              <a:spcAft>
                <a:spcPts val="0"/>
              </a:spcAft>
              <a:buNone/>
            </a:pPr>
            <a:r>
              <a:rPr lang="en" sz="1200">
                <a:solidFill>
                  <a:srgbClr val="434343"/>
                </a:solidFill>
                <a:latin typeface="Proxima Nova"/>
                <a:ea typeface="Proxima Nova"/>
                <a:cs typeface="Proxima Nova"/>
                <a:sym typeface="Proxima Nova"/>
              </a:rPr>
              <a:t>Visibility into Failures </a:t>
            </a:r>
            <a:r>
              <a:rPr lang="en" sz="1200" b="1">
                <a:solidFill>
                  <a:srgbClr val="434343"/>
                </a:solidFill>
                <a:latin typeface="Proxima Nova"/>
                <a:ea typeface="Proxima Nova"/>
                <a:cs typeface="Proxima Nova"/>
                <a:sym typeface="Proxima Nova"/>
              </a:rPr>
              <a:t>Application</a:t>
            </a:r>
            <a:r>
              <a:rPr lang="en" sz="1200">
                <a:solidFill>
                  <a:srgbClr val="434343"/>
                </a:solidFill>
                <a:latin typeface="Proxima Nova"/>
                <a:ea typeface="Proxima Nova"/>
                <a:cs typeface="Proxima Nova"/>
                <a:sym typeface="Proxima Nova"/>
              </a:rPr>
              <a:t> </a:t>
            </a:r>
            <a:r>
              <a:rPr lang="en" sz="1200" b="1">
                <a:solidFill>
                  <a:srgbClr val="434343"/>
                </a:solidFill>
                <a:latin typeface="Proxima Nova"/>
                <a:ea typeface="Proxima Nova"/>
                <a:cs typeface="Proxima Nova"/>
                <a:sym typeface="Proxima Nova"/>
              </a:rPr>
              <a:t>Wide</a:t>
            </a:r>
            <a:endParaRPr sz="1200" b="1">
              <a:solidFill>
                <a:srgbClr val="434343"/>
              </a:solidFill>
            </a:endParaRPr>
          </a:p>
        </p:txBody>
      </p:sp>
      <p:pic>
        <p:nvPicPr>
          <p:cNvPr id="607" name="Google Shape;607;p48"/>
          <p:cNvPicPr preferRelativeResize="0"/>
          <p:nvPr/>
        </p:nvPicPr>
        <p:blipFill>
          <a:blip r:embed="rId3">
            <a:alphaModFix/>
          </a:blip>
          <a:stretch>
            <a:fillRect/>
          </a:stretch>
        </p:blipFill>
        <p:spPr>
          <a:xfrm>
            <a:off x="1392975" y="849963"/>
            <a:ext cx="6262083" cy="36708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Discovering Services</a:t>
            </a:r>
            <a:endParaRPr/>
          </a:p>
        </p:txBody>
      </p:sp>
      <p:pic>
        <p:nvPicPr>
          <p:cNvPr id="613" name="Google Shape;613;p49"/>
          <p:cNvPicPr preferRelativeResize="0"/>
          <p:nvPr/>
        </p:nvPicPr>
        <p:blipFill rotWithShape="1">
          <a:blip r:embed="rId3">
            <a:alphaModFix/>
          </a:blip>
          <a:srcRect l="-109" r="981"/>
          <a:stretch/>
        </p:blipFill>
        <p:spPr>
          <a:xfrm>
            <a:off x="4607379" y="1699226"/>
            <a:ext cx="3559149" cy="1867733"/>
          </a:xfrm>
          <a:prstGeom prst="rect">
            <a:avLst/>
          </a:prstGeom>
          <a:noFill/>
          <a:ln>
            <a:noFill/>
          </a:ln>
        </p:spPr>
      </p:pic>
      <p:sp>
        <p:nvSpPr>
          <p:cNvPr id="614" name="Google Shape;614;p49"/>
          <p:cNvSpPr txBox="1"/>
          <p:nvPr/>
        </p:nvSpPr>
        <p:spPr>
          <a:xfrm>
            <a:off x="563525" y="2134053"/>
            <a:ext cx="3684300" cy="797700"/>
          </a:xfrm>
          <a:prstGeom prst="rect">
            <a:avLst/>
          </a:prstGeom>
          <a:noFill/>
          <a:ln>
            <a:noFill/>
          </a:ln>
        </p:spPr>
        <p:txBody>
          <a:bodyPr spcFirstLastPara="1" wrap="square" lIns="91425" tIns="45700" rIns="91425" bIns="45700" anchor="t" anchorCtr="0">
            <a:noAutofit/>
          </a:bodyPr>
          <a:lstStyle/>
          <a:p>
            <a:pPr marL="285750" marR="0" lvl="0" indent="-260350" algn="l" rtl="0">
              <a:lnSpc>
                <a:spcPct val="90000"/>
              </a:lnSpc>
              <a:spcBef>
                <a:spcPts val="0"/>
              </a:spcBef>
              <a:spcAft>
                <a:spcPts val="0"/>
              </a:spcAft>
              <a:buClr>
                <a:srgbClr val="434343"/>
              </a:buClr>
              <a:buSzPts val="1200"/>
              <a:buFont typeface="Proxima Nova"/>
              <a:buChar char="•"/>
            </a:pPr>
            <a:r>
              <a:rPr lang="en" sz="1200" i="0" u="none" strike="noStrike" cap="none">
                <a:solidFill>
                  <a:srgbClr val="434343"/>
                </a:solidFill>
                <a:latin typeface="Proxima Nova"/>
                <a:ea typeface="Proxima Nova"/>
                <a:cs typeface="Proxima Nova"/>
                <a:sym typeface="Proxima Nova"/>
              </a:rPr>
              <a:t>Use Service IDs, </a:t>
            </a:r>
            <a:r>
              <a:rPr lang="en" sz="1200" b="1" i="0" u="none" strike="noStrike" cap="none">
                <a:solidFill>
                  <a:srgbClr val="434343"/>
                </a:solidFill>
                <a:latin typeface="Proxima Nova"/>
                <a:ea typeface="Proxima Nova"/>
                <a:cs typeface="Proxima Nova"/>
                <a:sym typeface="Proxima Nova"/>
              </a:rPr>
              <a:t>not URLs</a:t>
            </a:r>
            <a:r>
              <a:rPr lang="en" sz="1200" i="0" u="none" strike="noStrike" cap="none">
                <a:solidFill>
                  <a:srgbClr val="434343"/>
                </a:solidFill>
                <a:latin typeface="Proxima Nova"/>
                <a:ea typeface="Proxima Nova"/>
                <a:cs typeface="Proxima Nova"/>
                <a:sym typeface="Proxima Nova"/>
              </a:rPr>
              <a:t>, to locate services</a:t>
            </a:r>
            <a:endParaRPr sz="1200">
              <a:solidFill>
                <a:srgbClr val="434343"/>
              </a:solidFill>
              <a:latin typeface="Proxima Nova"/>
              <a:ea typeface="Proxima Nova"/>
              <a:cs typeface="Proxima Nova"/>
              <a:sym typeface="Proxima Nova"/>
            </a:endParaRPr>
          </a:p>
          <a:p>
            <a:pPr marL="285750" marR="0" lvl="0" indent="-260350" algn="l" rtl="0">
              <a:lnSpc>
                <a:spcPct val="90000"/>
              </a:lnSpc>
              <a:spcBef>
                <a:spcPts val="1000"/>
              </a:spcBef>
              <a:spcAft>
                <a:spcPts val="0"/>
              </a:spcAft>
              <a:buClr>
                <a:srgbClr val="434343"/>
              </a:buClr>
              <a:buSzPts val="1200"/>
              <a:buFont typeface="Proxima Nova"/>
              <a:buChar char="•"/>
            </a:pPr>
            <a:r>
              <a:rPr lang="en" sz="1200" i="0" u="none" strike="noStrike" cap="none">
                <a:solidFill>
                  <a:srgbClr val="434343"/>
                </a:solidFill>
                <a:latin typeface="Proxima Nova"/>
                <a:ea typeface="Proxima Nova"/>
                <a:cs typeface="Proxima Nova"/>
                <a:sym typeface="Proxima Nova"/>
              </a:rPr>
              <a:t>Client-side or server-side </a:t>
            </a:r>
            <a:r>
              <a:rPr lang="en" sz="1200" b="1" i="0" u="none" strike="noStrike" cap="none">
                <a:solidFill>
                  <a:srgbClr val="434343"/>
                </a:solidFill>
                <a:latin typeface="Proxima Nova"/>
                <a:ea typeface="Proxima Nova"/>
                <a:cs typeface="Proxima Nova"/>
                <a:sym typeface="Proxima Nova"/>
              </a:rPr>
              <a:t>load balancing</a:t>
            </a:r>
            <a:endParaRPr sz="1200" b="1">
              <a:solidFill>
                <a:srgbClr val="434343"/>
              </a:solidFill>
              <a:latin typeface="Proxima Nova"/>
              <a:ea typeface="Proxima Nova"/>
              <a:cs typeface="Proxima Nova"/>
              <a:sym typeface="Proxima Nova"/>
            </a:endParaRPr>
          </a:p>
          <a:p>
            <a:pPr marL="0" marR="0" lvl="0" indent="0" algn="l" rtl="0">
              <a:lnSpc>
                <a:spcPct val="90000"/>
              </a:lnSpc>
              <a:spcBef>
                <a:spcPts val="1000"/>
              </a:spcBef>
              <a:spcAft>
                <a:spcPts val="0"/>
              </a:spcAft>
              <a:buClr>
                <a:srgbClr val="FFFFFF"/>
              </a:buClr>
              <a:buSzPts val="1600"/>
              <a:buFont typeface="Arial"/>
              <a:buNone/>
            </a:pPr>
            <a:endParaRPr sz="1200" i="0" u="none" strike="noStrike" cap="none">
              <a:solidFill>
                <a:srgbClr val="434343"/>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pic>
        <p:nvPicPr>
          <p:cNvPr id="619" name="Google Shape;619;p50" descr="SiliconValley-01.jpg"/>
          <p:cNvPicPr preferRelativeResize="0"/>
          <p:nvPr/>
        </p:nvPicPr>
        <p:blipFill rotWithShape="1">
          <a:blip r:embed="rId3">
            <a:alphaModFix/>
          </a:blip>
          <a:srcRect t="1976" r="25810" b="31254"/>
          <a:stretch/>
        </p:blipFill>
        <p:spPr>
          <a:xfrm>
            <a:off x="0" y="0"/>
            <a:ext cx="9144000" cy="5143500"/>
          </a:xfrm>
          <a:prstGeom prst="rect">
            <a:avLst/>
          </a:prstGeom>
          <a:noFill/>
          <a:ln>
            <a:noFill/>
          </a:ln>
        </p:spPr>
      </p:pic>
      <p:sp>
        <p:nvSpPr>
          <p:cNvPr id="620" name="Google Shape;620;p50"/>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sp>
        <p:nvSpPr>
          <p:cNvPr id="621" name="Google Shape;621;p50"/>
          <p:cNvSpPr txBox="1"/>
          <p:nvPr/>
        </p:nvSpPr>
        <p:spPr>
          <a:xfrm>
            <a:off x="668800" y="2538500"/>
            <a:ext cx="7796700" cy="15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00253E"/>
                </a:solidFill>
                <a:latin typeface="Proxima Nova"/>
                <a:ea typeface="Proxima Nova"/>
                <a:cs typeface="Proxima Nova"/>
                <a:sym typeface="Proxima Nova"/>
              </a:rPr>
              <a:t>Transforming How The World Builds Software</a:t>
            </a:r>
            <a:endParaRPr sz="2500">
              <a:solidFill>
                <a:srgbClr val="00253E"/>
              </a:solidFill>
              <a:latin typeface="Proxima Nova"/>
              <a:ea typeface="Proxima Nova"/>
              <a:cs typeface="Proxima Nova"/>
              <a:sym typeface="Proxima Nova"/>
            </a:endParaRPr>
          </a:p>
        </p:txBody>
      </p:sp>
      <p:cxnSp>
        <p:nvCxnSpPr>
          <p:cNvPr id="622" name="Google Shape;622;p50"/>
          <p:cNvCxnSpPr/>
          <p:nvPr/>
        </p:nvCxnSpPr>
        <p:spPr>
          <a:xfrm>
            <a:off x="4202557" y="2323836"/>
            <a:ext cx="738900" cy="0"/>
          </a:xfrm>
          <a:prstGeom prst="straightConnector1">
            <a:avLst/>
          </a:prstGeom>
          <a:noFill/>
          <a:ln w="38100" cap="flat" cmpd="sng">
            <a:solidFill>
              <a:schemeClr val="accent6"/>
            </a:solidFill>
            <a:prstDash val="solid"/>
            <a:round/>
            <a:headEnd type="none" w="sm" len="sm"/>
            <a:tailEnd type="none" w="sm" len="sm"/>
          </a:ln>
        </p:spPr>
      </p:cxnSp>
      <p:grpSp>
        <p:nvGrpSpPr>
          <p:cNvPr id="623" name="Google Shape;623;p50"/>
          <p:cNvGrpSpPr/>
          <p:nvPr/>
        </p:nvGrpSpPr>
        <p:grpSpPr>
          <a:xfrm>
            <a:off x="3681215" y="1516127"/>
            <a:ext cx="1866239" cy="437131"/>
            <a:chOff x="1841475" y="2392725"/>
            <a:chExt cx="3928925" cy="920275"/>
          </a:xfrm>
        </p:grpSpPr>
        <p:sp>
          <p:nvSpPr>
            <p:cNvPr id="624" name="Google Shape;624;p5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 name="Google Shape;632;p50"/>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a:t>
            </a:r>
            <a:endParaRPr sz="600">
              <a:solidFill>
                <a:schemeClr val="dk1"/>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Monolith to Microservices!</a:t>
            </a:r>
            <a:endParaRPr/>
          </a:p>
        </p:txBody>
      </p:sp>
      <p:pic>
        <p:nvPicPr>
          <p:cNvPr id="352" name="Google Shape;352;p32"/>
          <p:cNvPicPr preferRelativeResize="0"/>
          <p:nvPr/>
        </p:nvPicPr>
        <p:blipFill>
          <a:blip r:embed="rId3">
            <a:alphaModFix/>
          </a:blip>
          <a:stretch>
            <a:fillRect/>
          </a:stretch>
        </p:blipFill>
        <p:spPr>
          <a:xfrm>
            <a:off x="2221913" y="1248913"/>
            <a:ext cx="1675547" cy="782100"/>
          </a:xfrm>
          <a:prstGeom prst="rect">
            <a:avLst/>
          </a:prstGeom>
          <a:noFill/>
          <a:ln>
            <a:noFill/>
          </a:ln>
        </p:spPr>
      </p:pic>
      <p:pic>
        <p:nvPicPr>
          <p:cNvPr id="353" name="Google Shape;353;p32"/>
          <p:cNvPicPr preferRelativeResize="0"/>
          <p:nvPr/>
        </p:nvPicPr>
        <p:blipFill>
          <a:blip r:embed="rId4">
            <a:alphaModFix/>
          </a:blip>
          <a:stretch>
            <a:fillRect/>
          </a:stretch>
        </p:blipFill>
        <p:spPr>
          <a:xfrm>
            <a:off x="5553720" y="1170026"/>
            <a:ext cx="364714" cy="220322"/>
          </a:xfrm>
          <a:prstGeom prst="rect">
            <a:avLst/>
          </a:prstGeom>
          <a:noFill/>
          <a:ln>
            <a:noFill/>
          </a:ln>
        </p:spPr>
      </p:pic>
      <p:pic>
        <p:nvPicPr>
          <p:cNvPr id="354" name="Google Shape;354;p32"/>
          <p:cNvPicPr preferRelativeResize="0"/>
          <p:nvPr/>
        </p:nvPicPr>
        <p:blipFill>
          <a:blip r:embed="rId4">
            <a:alphaModFix/>
          </a:blip>
          <a:stretch>
            <a:fillRect/>
          </a:stretch>
        </p:blipFill>
        <p:spPr>
          <a:xfrm>
            <a:off x="6055547" y="1170026"/>
            <a:ext cx="364714" cy="220322"/>
          </a:xfrm>
          <a:prstGeom prst="rect">
            <a:avLst/>
          </a:prstGeom>
          <a:noFill/>
          <a:ln>
            <a:noFill/>
          </a:ln>
        </p:spPr>
      </p:pic>
      <p:pic>
        <p:nvPicPr>
          <p:cNvPr id="355" name="Google Shape;355;p32"/>
          <p:cNvPicPr preferRelativeResize="0"/>
          <p:nvPr/>
        </p:nvPicPr>
        <p:blipFill>
          <a:blip r:embed="rId4">
            <a:alphaModFix/>
          </a:blip>
          <a:stretch>
            <a:fillRect/>
          </a:stretch>
        </p:blipFill>
        <p:spPr>
          <a:xfrm>
            <a:off x="6557374" y="1170026"/>
            <a:ext cx="364714" cy="220322"/>
          </a:xfrm>
          <a:prstGeom prst="rect">
            <a:avLst/>
          </a:prstGeom>
          <a:noFill/>
          <a:ln>
            <a:noFill/>
          </a:ln>
        </p:spPr>
      </p:pic>
      <p:pic>
        <p:nvPicPr>
          <p:cNvPr id="356" name="Google Shape;356;p32"/>
          <p:cNvPicPr preferRelativeResize="0"/>
          <p:nvPr/>
        </p:nvPicPr>
        <p:blipFill>
          <a:blip r:embed="rId4">
            <a:alphaModFix/>
          </a:blip>
          <a:stretch>
            <a:fillRect/>
          </a:stretch>
        </p:blipFill>
        <p:spPr>
          <a:xfrm>
            <a:off x="5553720" y="1889579"/>
            <a:ext cx="364714" cy="220322"/>
          </a:xfrm>
          <a:prstGeom prst="rect">
            <a:avLst/>
          </a:prstGeom>
          <a:noFill/>
          <a:ln>
            <a:noFill/>
          </a:ln>
        </p:spPr>
      </p:pic>
      <p:pic>
        <p:nvPicPr>
          <p:cNvPr id="357" name="Google Shape;357;p32"/>
          <p:cNvPicPr preferRelativeResize="0"/>
          <p:nvPr/>
        </p:nvPicPr>
        <p:blipFill>
          <a:blip r:embed="rId4">
            <a:alphaModFix/>
          </a:blip>
          <a:stretch>
            <a:fillRect/>
          </a:stretch>
        </p:blipFill>
        <p:spPr>
          <a:xfrm>
            <a:off x="6055547" y="1889579"/>
            <a:ext cx="364714" cy="220322"/>
          </a:xfrm>
          <a:prstGeom prst="rect">
            <a:avLst/>
          </a:prstGeom>
          <a:noFill/>
          <a:ln>
            <a:noFill/>
          </a:ln>
        </p:spPr>
      </p:pic>
      <p:pic>
        <p:nvPicPr>
          <p:cNvPr id="358" name="Google Shape;358;p32"/>
          <p:cNvPicPr preferRelativeResize="0"/>
          <p:nvPr/>
        </p:nvPicPr>
        <p:blipFill>
          <a:blip r:embed="rId4">
            <a:alphaModFix/>
          </a:blip>
          <a:stretch>
            <a:fillRect/>
          </a:stretch>
        </p:blipFill>
        <p:spPr>
          <a:xfrm>
            <a:off x="6557374" y="1889579"/>
            <a:ext cx="364714" cy="220322"/>
          </a:xfrm>
          <a:prstGeom prst="rect">
            <a:avLst/>
          </a:prstGeom>
          <a:noFill/>
          <a:ln>
            <a:noFill/>
          </a:ln>
        </p:spPr>
      </p:pic>
      <p:pic>
        <p:nvPicPr>
          <p:cNvPr id="359" name="Google Shape;359;p32"/>
          <p:cNvPicPr preferRelativeResize="0"/>
          <p:nvPr/>
        </p:nvPicPr>
        <p:blipFill>
          <a:blip r:embed="rId4">
            <a:alphaModFix/>
          </a:blip>
          <a:stretch>
            <a:fillRect/>
          </a:stretch>
        </p:blipFill>
        <p:spPr>
          <a:xfrm>
            <a:off x="5804633" y="1529802"/>
            <a:ext cx="364714" cy="220322"/>
          </a:xfrm>
          <a:prstGeom prst="rect">
            <a:avLst/>
          </a:prstGeom>
          <a:noFill/>
          <a:ln>
            <a:noFill/>
          </a:ln>
        </p:spPr>
      </p:pic>
      <p:pic>
        <p:nvPicPr>
          <p:cNvPr id="360" name="Google Shape;360;p32"/>
          <p:cNvPicPr preferRelativeResize="0"/>
          <p:nvPr/>
        </p:nvPicPr>
        <p:blipFill>
          <a:blip r:embed="rId4">
            <a:alphaModFix/>
          </a:blip>
          <a:stretch>
            <a:fillRect/>
          </a:stretch>
        </p:blipFill>
        <p:spPr>
          <a:xfrm>
            <a:off x="6306460" y="1529802"/>
            <a:ext cx="364714" cy="220322"/>
          </a:xfrm>
          <a:prstGeom prst="rect">
            <a:avLst/>
          </a:prstGeom>
          <a:noFill/>
          <a:ln>
            <a:noFill/>
          </a:ln>
        </p:spPr>
      </p:pic>
      <p:cxnSp>
        <p:nvCxnSpPr>
          <p:cNvPr id="361" name="Google Shape;361;p32"/>
          <p:cNvCxnSpPr/>
          <p:nvPr/>
        </p:nvCxnSpPr>
        <p:spPr>
          <a:xfrm>
            <a:off x="4262255" y="1639963"/>
            <a:ext cx="883500" cy="0"/>
          </a:xfrm>
          <a:prstGeom prst="straightConnector1">
            <a:avLst/>
          </a:prstGeom>
          <a:noFill/>
          <a:ln w="38100" cap="flat" cmpd="sng">
            <a:solidFill>
              <a:srgbClr val="1AB9A5"/>
            </a:solidFill>
            <a:prstDash val="solid"/>
            <a:round/>
            <a:headEnd type="none" w="med" len="med"/>
            <a:tailEnd type="triangle" w="med" len="med"/>
          </a:ln>
        </p:spPr>
      </p:cxnSp>
      <p:sp>
        <p:nvSpPr>
          <p:cNvPr id="362" name="Google Shape;362;p32"/>
          <p:cNvSpPr txBox="1"/>
          <p:nvPr/>
        </p:nvSpPr>
        <p:spPr>
          <a:xfrm>
            <a:off x="517850" y="2768416"/>
            <a:ext cx="4383900" cy="135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b="1">
                <a:solidFill>
                  <a:srgbClr val="008774"/>
                </a:solidFill>
                <a:latin typeface="Proxima Nova"/>
                <a:ea typeface="Proxima Nova"/>
                <a:cs typeface="Proxima Nova"/>
                <a:sym typeface="Proxima Nova"/>
              </a:rPr>
              <a:t>Easier to Build and Maintain Apps</a:t>
            </a:r>
            <a:endParaRPr b="1">
              <a:solidFill>
                <a:srgbClr val="008774"/>
              </a:solidFill>
              <a:latin typeface="Proxima Nova"/>
              <a:ea typeface="Proxima Nova"/>
              <a:cs typeface="Proxima Nova"/>
              <a:sym typeface="Proxima Nova"/>
            </a:endParaRPr>
          </a:p>
          <a:p>
            <a:pPr marL="457200" lvl="0" indent="-298450" algn="l" rtl="0">
              <a:lnSpc>
                <a:spcPct val="100000"/>
              </a:lnSpc>
              <a:spcBef>
                <a:spcPts val="100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Deployed and managed independently</a:t>
            </a:r>
            <a:endParaRPr sz="1100">
              <a:solidFill>
                <a:srgbClr val="434343"/>
              </a:solidFill>
              <a:latin typeface="Proxima Nova"/>
              <a:ea typeface="Proxima Nova"/>
              <a:cs typeface="Proxima Nova"/>
              <a:sym typeface="Proxima Nova"/>
            </a:endParaRPr>
          </a:p>
          <a:p>
            <a:pPr marL="457200" lvl="0" indent="-298450" algn="l" rtl="0">
              <a:lnSpc>
                <a:spcPct val="100000"/>
              </a:lnSpc>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Problems do not influence the entire system</a:t>
            </a:r>
            <a:endParaRPr sz="1100">
              <a:solidFill>
                <a:srgbClr val="434343"/>
              </a:solidFill>
              <a:latin typeface="Proxima Nova"/>
              <a:ea typeface="Proxima Nova"/>
              <a:cs typeface="Proxima Nova"/>
              <a:sym typeface="Proxima Nova"/>
            </a:endParaRPr>
          </a:p>
          <a:p>
            <a:pPr marL="457200" lvl="0" indent="0" algn="l" rtl="0">
              <a:lnSpc>
                <a:spcPct val="100000"/>
              </a:lnSpc>
              <a:spcBef>
                <a:spcPts val="0"/>
              </a:spcBef>
              <a:spcAft>
                <a:spcPts val="0"/>
              </a:spcAft>
              <a:buNone/>
            </a:pPr>
            <a:endParaRPr sz="1300">
              <a:solidFill>
                <a:srgbClr val="434343"/>
              </a:solidFill>
              <a:latin typeface="Proxima Nova"/>
              <a:ea typeface="Proxima Nova"/>
              <a:cs typeface="Proxima Nova"/>
              <a:sym typeface="Proxima Nova"/>
            </a:endParaRPr>
          </a:p>
          <a:p>
            <a:pPr marL="0" lvl="0" indent="0" algn="l" rtl="0">
              <a:lnSpc>
                <a:spcPct val="100000"/>
              </a:lnSpc>
              <a:spcBef>
                <a:spcPts val="0"/>
              </a:spcBef>
              <a:spcAft>
                <a:spcPts val="0"/>
              </a:spcAft>
              <a:buNone/>
            </a:pPr>
            <a:r>
              <a:rPr lang="en" b="1">
                <a:solidFill>
                  <a:srgbClr val="008774"/>
                </a:solidFill>
                <a:latin typeface="Proxima Nova"/>
                <a:ea typeface="Proxima Nova"/>
                <a:cs typeface="Proxima Nova"/>
                <a:sym typeface="Proxima Nova"/>
              </a:rPr>
              <a:t>Organized Around Business Capabilities</a:t>
            </a:r>
            <a:endParaRPr b="1">
              <a:solidFill>
                <a:srgbClr val="008774"/>
              </a:solidFill>
              <a:latin typeface="Proxima Nova"/>
              <a:ea typeface="Proxima Nova"/>
              <a:cs typeface="Proxima Nova"/>
              <a:sym typeface="Proxima Nova"/>
            </a:endParaRPr>
          </a:p>
          <a:p>
            <a:pPr marL="457200" lvl="0" indent="-298450" algn="l" rtl="0">
              <a:lnSpc>
                <a:spcPct val="100000"/>
              </a:lnSpc>
              <a:spcBef>
                <a:spcPts val="100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Built around business capabilities, not technologies</a:t>
            </a:r>
            <a:endParaRPr sz="1100">
              <a:solidFill>
                <a:srgbClr val="434343"/>
              </a:solidFill>
              <a:latin typeface="Proxima Nova"/>
              <a:ea typeface="Proxima Nova"/>
              <a:cs typeface="Proxima Nova"/>
              <a:sym typeface="Proxima Nova"/>
            </a:endParaRPr>
          </a:p>
          <a:p>
            <a:pPr marL="457200" lvl="0" indent="-298450" algn="l" rtl="0">
              <a:lnSpc>
                <a:spcPct val="100000"/>
              </a:lnSpc>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Ability to be reused in different business channels</a:t>
            </a:r>
            <a:endParaRPr sz="1100">
              <a:solidFill>
                <a:srgbClr val="434343"/>
              </a:solidFill>
              <a:latin typeface="Proxima Nova"/>
              <a:ea typeface="Proxima Nova"/>
              <a:cs typeface="Proxima Nova"/>
              <a:sym typeface="Proxima Nova"/>
            </a:endParaRPr>
          </a:p>
        </p:txBody>
      </p:sp>
      <p:sp>
        <p:nvSpPr>
          <p:cNvPr id="363" name="Google Shape;363;p32"/>
          <p:cNvSpPr txBox="1"/>
          <p:nvPr/>
        </p:nvSpPr>
        <p:spPr>
          <a:xfrm>
            <a:off x="4901750" y="1960750"/>
            <a:ext cx="40503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008774"/>
                </a:solidFill>
                <a:latin typeface="Proxima Nova"/>
                <a:ea typeface="Proxima Nova"/>
                <a:cs typeface="Proxima Nova"/>
                <a:sym typeface="Proxima Nova"/>
              </a:rPr>
              <a:t>Improved Productivity and Speed</a:t>
            </a:r>
            <a:endParaRPr b="1">
              <a:solidFill>
                <a:srgbClr val="008774"/>
              </a:solidFill>
              <a:latin typeface="Proxima Nova"/>
              <a:ea typeface="Proxima Nova"/>
              <a:cs typeface="Proxima Nova"/>
              <a:sym typeface="Proxima Nova"/>
            </a:endParaRPr>
          </a:p>
          <a:p>
            <a:pPr marL="457200" lvl="0" indent="-298450" algn="l" rtl="0">
              <a:spcBef>
                <a:spcPts val="100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Development can occur in parallel, no waiting for other microservices to finish</a:t>
            </a:r>
            <a:endParaRPr sz="1100">
              <a:solidFill>
                <a:srgbClr val="434343"/>
              </a:solidFill>
              <a:latin typeface="Proxima Nova"/>
              <a:ea typeface="Proxima Nova"/>
              <a:cs typeface="Proxima Nova"/>
              <a:sym typeface="Proxima Nova"/>
            </a:endParaRPr>
          </a:p>
          <a:p>
            <a:pPr marL="457200" lvl="0" indent="0" algn="l" rtl="0">
              <a:spcBef>
                <a:spcPts val="0"/>
              </a:spcBef>
              <a:spcAft>
                <a:spcPts val="0"/>
              </a:spcAft>
              <a:buNone/>
            </a:pPr>
            <a:endParaRPr>
              <a:solidFill>
                <a:srgbClr val="434343"/>
              </a:solidFill>
              <a:latin typeface="Proxima Nova"/>
              <a:ea typeface="Proxima Nova"/>
              <a:cs typeface="Proxima Nova"/>
              <a:sym typeface="Proxima Nova"/>
            </a:endParaRPr>
          </a:p>
          <a:p>
            <a:pPr marL="0" lvl="0" indent="0" algn="l" rtl="0">
              <a:spcBef>
                <a:spcPts val="0"/>
              </a:spcBef>
              <a:spcAft>
                <a:spcPts val="0"/>
              </a:spcAft>
              <a:buNone/>
            </a:pPr>
            <a:r>
              <a:rPr lang="en" b="1">
                <a:solidFill>
                  <a:srgbClr val="008774"/>
                </a:solidFill>
                <a:latin typeface="Proxima Nova"/>
                <a:ea typeface="Proxima Nova"/>
                <a:cs typeface="Proxima Nova"/>
                <a:sym typeface="Proxima Nova"/>
              </a:rPr>
              <a:t>High Scalability and Flexibility</a:t>
            </a:r>
            <a:endParaRPr>
              <a:solidFill>
                <a:srgbClr val="008774"/>
              </a:solidFill>
              <a:latin typeface="Proxima Nova"/>
              <a:ea typeface="Proxima Nova"/>
              <a:cs typeface="Proxima Nova"/>
              <a:sym typeface="Proxima Nova"/>
            </a:endParaRPr>
          </a:p>
          <a:p>
            <a:pPr marL="457200" lvl="0" indent="-298450" algn="l" rtl="0">
              <a:spcBef>
                <a:spcPts val="100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Adding and scaling microservices becomes painless since they are decoupled</a:t>
            </a:r>
            <a:endParaRPr sz="1100">
              <a:solidFill>
                <a:srgbClr val="434343"/>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3"/>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400"/>
              <a:t>Moving to a cloud-native microservices architecture comes with its own set of challenges...</a:t>
            </a:r>
            <a:br>
              <a:rPr lang="en" sz="1400"/>
            </a:br>
            <a:endParaRPr sz="1400">
              <a:solidFill>
                <a:srgbClr val="FFFFFF"/>
              </a:solidFill>
            </a:endParaRPr>
          </a:p>
        </p:txBody>
      </p:sp>
      <p:sp>
        <p:nvSpPr>
          <p:cNvPr id="369" name="Google Shape;369;p33"/>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Cloud Native Microservices Challenges</a:t>
            </a:r>
            <a:endParaRPr/>
          </a:p>
        </p:txBody>
      </p:sp>
      <p:pic>
        <p:nvPicPr>
          <p:cNvPr id="370" name="Google Shape;370;p33"/>
          <p:cNvPicPr preferRelativeResize="0"/>
          <p:nvPr/>
        </p:nvPicPr>
        <p:blipFill>
          <a:blip r:embed="rId3">
            <a:alphaModFix/>
          </a:blip>
          <a:stretch>
            <a:fillRect/>
          </a:stretch>
        </p:blipFill>
        <p:spPr>
          <a:xfrm>
            <a:off x="5561650" y="1714825"/>
            <a:ext cx="1600050" cy="1600050"/>
          </a:xfrm>
          <a:prstGeom prst="rect">
            <a:avLst/>
          </a:prstGeom>
          <a:noFill/>
          <a:ln>
            <a:noFill/>
          </a:ln>
        </p:spPr>
      </p:pic>
      <p:sp>
        <p:nvSpPr>
          <p:cNvPr id="371" name="Google Shape;371;p33"/>
          <p:cNvSpPr txBox="1"/>
          <p:nvPr/>
        </p:nvSpPr>
        <p:spPr>
          <a:xfrm>
            <a:off x="5561650" y="1686150"/>
            <a:ext cx="1075200" cy="6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Free!!</a:t>
            </a:r>
            <a:endParaRPr b="1"/>
          </a:p>
        </p:txBody>
      </p:sp>
      <p:grpSp>
        <p:nvGrpSpPr>
          <p:cNvPr id="372" name="Google Shape;372;p33"/>
          <p:cNvGrpSpPr/>
          <p:nvPr/>
        </p:nvGrpSpPr>
        <p:grpSpPr>
          <a:xfrm>
            <a:off x="5234546" y="1389270"/>
            <a:ext cx="2252591" cy="2252591"/>
            <a:chOff x="4425575" y="2119500"/>
            <a:chExt cx="2116500" cy="2116500"/>
          </a:xfrm>
        </p:grpSpPr>
        <p:sp>
          <p:nvSpPr>
            <p:cNvPr id="373" name="Google Shape;373;p33"/>
            <p:cNvSpPr/>
            <p:nvPr/>
          </p:nvSpPr>
          <p:spPr>
            <a:xfrm>
              <a:off x="4425575" y="2119500"/>
              <a:ext cx="2116500" cy="2116500"/>
            </a:xfrm>
            <a:prstGeom prst="ellipse">
              <a:avLst/>
            </a:prstGeom>
            <a:noFill/>
            <a:ln w="114300"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4" name="Google Shape;374;p33"/>
            <p:cNvCxnSpPr>
              <a:stCxn id="373" idx="7"/>
              <a:endCxn id="373" idx="3"/>
            </p:cNvCxnSpPr>
            <p:nvPr/>
          </p:nvCxnSpPr>
          <p:spPr>
            <a:xfrm flipH="1">
              <a:off x="4735421" y="2429454"/>
              <a:ext cx="1496700" cy="1496700"/>
            </a:xfrm>
            <a:prstGeom prst="straightConnector1">
              <a:avLst/>
            </a:prstGeom>
            <a:noFill/>
            <a:ln w="114300" cap="flat" cmpd="sng">
              <a:solidFill>
                <a:srgbClr val="CC4125"/>
              </a:solidFill>
              <a:prstDash val="solid"/>
              <a:round/>
              <a:headEnd type="none" w="med" len="med"/>
              <a:tailEnd type="none" w="med" len="med"/>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4"/>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500" b="1">
                <a:solidFill>
                  <a:schemeClr val="dk1"/>
                </a:solidFill>
                <a:latin typeface="Proxima Nova"/>
                <a:ea typeface="Proxima Nova"/>
                <a:cs typeface="Proxima Nova"/>
                <a:sym typeface="Proxima Nova"/>
              </a:rPr>
              <a:t>Cloud Native Microservices Challenges</a:t>
            </a:r>
            <a:endParaRPr sz="2500" b="1">
              <a:solidFill>
                <a:schemeClr val="dk1"/>
              </a:solidFill>
              <a:latin typeface="Proxima Nova"/>
              <a:ea typeface="Proxima Nova"/>
              <a:cs typeface="Proxima Nova"/>
              <a:sym typeface="Proxima Nova"/>
            </a:endParaRPr>
          </a:p>
        </p:txBody>
      </p:sp>
      <p:sp>
        <p:nvSpPr>
          <p:cNvPr id="380" name="Google Shape;380;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Proxima Nova"/>
              <a:buChar char="●"/>
            </a:pPr>
            <a:r>
              <a:rPr lang="en" sz="1800">
                <a:latin typeface="Proxima Nova"/>
                <a:ea typeface="Proxima Nova"/>
                <a:cs typeface="Proxima Nova"/>
                <a:sym typeface="Proxima Nova"/>
              </a:rPr>
              <a:t>Service discovery</a:t>
            </a:r>
            <a:endParaRPr sz="1800">
              <a:latin typeface="Proxima Nova"/>
              <a:ea typeface="Proxima Nova"/>
              <a:cs typeface="Proxima Nova"/>
              <a:sym typeface="Proxima Nova"/>
            </a:endParaRPr>
          </a:p>
          <a:p>
            <a:pPr marL="457200" lvl="0" indent="-342900" algn="l" rtl="0">
              <a:lnSpc>
                <a:spcPct val="150000"/>
              </a:lnSpc>
              <a:spcBef>
                <a:spcPts val="0"/>
              </a:spcBef>
              <a:spcAft>
                <a:spcPts val="0"/>
              </a:spcAft>
              <a:buSzPts val="1800"/>
              <a:buFont typeface="Proxima Nova"/>
              <a:buChar char="●"/>
            </a:pPr>
            <a:r>
              <a:rPr lang="en" sz="1800">
                <a:latin typeface="Proxima Nova"/>
                <a:ea typeface="Proxima Nova"/>
                <a:cs typeface="Proxima Nova"/>
                <a:sym typeface="Proxima Nova"/>
              </a:rPr>
              <a:t>Configuration management</a:t>
            </a:r>
            <a:endParaRPr sz="1800">
              <a:latin typeface="Proxima Nova"/>
              <a:ea typeface="Proxima Nova"/>
              <a:cs typeface="Proxima Nova"/>
              <a:sym typeface="Proxima Nova"/>
            </a:endParaRPr>
          </a:p>
          <a:p>
            <a:pPr marL="457200" lvl="0" indent="-342900" algn="l" rtl="0">
              <a:lnSpc>
                <a:spcPct val="150000"/>
              </a:lnSpc>
              <a:spcBef>
                <a:spcPts val="0"/>
              </a:spcBef>
              <a:spcAft>
                <a:spcPts val="0"/>
              </a:spcAft>
              <a:buSzPts val="1800"/>
              <a:buFont typeface="Proxima Nova"/>
              <a:buChar char="●"/>
            </a:pPr>
            <a:r>
              <a:rPr lang="en" sz="1800">
                <a:latin typeface="Proxima Nova"/>
                <a:ea typeface="Proxima Nova"/>
                <a:cs typeface="Proxima Nova"/>
                <a:sym typeface="Proxima Nova"/>
              </a:rPr>
              <a:t>Managing failure</a:t>
            </a:r>
            <a:endParaRPr sz="1800">
              <a:latin typeface="Proxima Nova"/>
              <a:ea typeface="Proxima Nova"/>
              <a:cs typeface="Proxima Nova"/>
              <a:sym typeface="Proxima Nova"/>
            </a:endParaRPr>
          </a:p>
          <a:p>
            <a:pPr marL="457200" lvl="0" indent="-342900" algn="l" rtl="0">
              <a:lnSpc>
                <a:spcPct val="150000"/>
              </a:lnSpc>
              <a:spcBef>
                <a:spcPts val="0"/>
              </a:spcBef>
              <a:spcAft>
                <a:spcPts val="0"/>
              </a:spcAft>
              <a:buSzPts val="1800"/>
              <a:buFont typeface="Proxima Nova"/>
              <a:buChar char="●"/>
            </a:pPr>
            <a:r>
              <a:rPr lang="en" sz="1800">
                <a:latin typeface="Proxima Nova"/>
                <a:ea typeface="Proxima Nova"/>
                <a:cs typeface="Proxima Nova"/>
                <a:sym typeface="Proxima Nova"/>
              </a:rPr>
              <a:t>Service tracing</a:t>
            </a:r>
            <a:endParaRPr sz="1800">
              <a:latin typeface="Proxima Nova"/>
              <a:ea typeface="Proxima Nova"/>
              <a:cs typeface="Proxima Nova"/>
              <a:sym typeface="Proxima Nova"/>
            </a:endParaRPr>
          </a:p>
        </p:txBody>
      </p:sp>
      <p:sp>
        <p:nvSpPr>
          <p:cNvPr id="381" name="Google Shape;381;p34"/>
          <p:cNvSpPr/>
          <p:nvPr/>
        </p:nvSpPr>
        <p:spPr>
          <a:xfrm>
            <a:off x="5666999" y="2552004"/>
            <a:ext cx="681300" cy="5901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4"/>
          <p:cNvSpPr/>
          <p:nvPr/>
        </p:nvSpPr>
        <p:spPr>
          <a:xfrm>
            <a:off x="6241370" y="2915121"/>
            <a:ext cx="681300" cy="5901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4"/>
          <p:cNvSpPr/>
          <p:nvPr/>
        </p:nvSpPr>
        <p:spPr>
          <a:xfrm>
            <a:off x="6807538" y="2608636"/>
            <a:ext cx="681300" cy="5901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4"/>
          <p:cNvSpPr/>
          <p:nvPr/>
        </p:nvSpPr>
        <p:spPr>
          <a:xfrm>
            <a:off x="6807538" y="3276348"/>
            <a:ext cx="681300" cy="5901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p:nvPr/>
        </p:nvSpPr>
        <p:spPr>
          <a:xfrm>
            <a:off x="6241370" y="2209680"/>
            <a:ext cx="681300" cy="5901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4"/>
          <p:cNvSpPr/>
          <p:nvPr/>
        </p:nvSpPr>
        <p:spPr>
          <a:xfrm>
            <a:off x="6241370" y="3620563"/>
            <a:ext cx="681300" cy="5901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4"/>
          <p:cNvSpPr/>
          <p:nvPr/>
        </p:nvSpPr>
        <p:spPr>
          <a:xfrm>
            <a:off x="6807538" y="3944060"/>
            <a:ext cx="681300" cy="5901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a:off x="7373706" y="2915121"/>
            <a:ext cx="681300" cy="5901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5"/>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500" b="1">
                <a:solidFill>
                  <a:schemeClr val="dk1"/>
                </a:solidFill>
                <a:latin typeface="Proxima Nova"/>
                <a:ea typeface="Proxima Nova"/>
                <a:cs typeface="Proxima Nova"/>
                <a:sym typeface="Proxima Nova"/>
              </a:rPr>
              <a:t>Service Discovery</a:t>
            </a:r>
            <a:endParaRPr sz="2500" b="1">
              <a:solidFill>
                <a:schemeClr val="dk1"/>
              </a:solidFill>
              <a:latin typeface="Proxima Nova"/>
              <a:ea typeface="Proxima Nova"/>
              <a:cs typeface="Proxima Nova"/>
              <a:sym typeface="Proxima Nova"/>
            </a:endParaRPr>
          </a:p>
        </p:txBody>
      </p:sp>
      <p:sp>
        <p:nvSpPr>
          <p:cNvPr id="394" name="Google Shape;394;p35"/>
          <p:cNvSpPr txBox="1">
            <a:spLocks noGrp="1"/>
          </p:cNvSpPr>
          <p:nvPr>
            <p:ph type="body" idx="1"/>
          </p:nvPr>
        </p:nvSpPr>
        <p:spPr>
          <a:xfrm>
            <a:off x="311700" y="1152475"/>
            <a:ext cx="8520600" cy="8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Proxima Nova"/>
                <a:ea typeface="Proxima Nova"/>
                <a:cs typeface="Proxima Nova"/>
                <a:sym typeface="Proxima Nova"/>
              </a:rPr>
              <a:t>How can one service find the endpoint of the other service it wants to call?</a:t>
            </a:r>
            <a:endParaRPr sz="1800">
              <a:latin typeface="Proxima Nova"/>
              <a:ea typeface="Proxima Nova"/>
              <a:cs typeface="Proxima Nova"/>
              <a:sym typeface="Proxima Nova"/>
            </a:endParaRPr>
          </a:p>
          <a:p>
            <a:pPr marL="0" lvl="0" indent="0" algn="l" rtl="0">
              <a:spcBef>
                <a:spcPts val="0"/>
              </a:spcBef>
              <a:spcAft>
                <a:spcPts val="0"/>
              </a:spcAft>
              <a:buNone/>
            </a:pPr>
            <a:endParaRPr sz="1800">
              <a:latin typeface="Proxima Nova"/>
              <a:ea typeface="Proxima Nova"/>
              <a:cs typeface="Proxima Nova"/>
              <a:sym typeface="Proxima Nova"/>
            </a:endParaRPr>
          </a:p>
        </p:txBody>
      </p:sp>
      <p:cxnSp>
        <p:nvCxnSpPr>
          <p:cNvPr id="395" name="Google Shape;395;p35"/>
          <p:cNvCxnSpPr>
            <a:stCxn id="396" idx="0"/>
          </p:cNvCxnSpPr>
          <p:nvPr/>
        </p:nvCxnSpPr>
        <p:spPr>
          <a:xfrm>
            <a:off x="1993206" y="2694646"/>
            <a:ext cx="2011500" cy="472500"/>
          </a:xfrm>
          <a:prstGeom prst="curvedConnector3">
            <a:avLst>
              <a:gd name="adj1" fmla="val 50000"/>
            </a:avLst>
          </a:prstGeom>
          <a:noFill/>
          <a:ln w="38100" cap="flat" cmpd="sng">
            <a:solidFill>
              <a:schemeClr val="accent2"/>
            </a:solidFill>
            <a:prstDash val="solid"/>
            <a:round/>
            <a:headEnd type="none" w="med" len="med"/>
            <a:tailEnd type="stealth" w="med" len="med"/>
          </a:ln>
        </p:spPr>
      </p:cxnSp>
      <p:sp>
        <p:nvSpPr>
          <p:cNvPr id="397" name="Google Shape;397;p35"/>
          <p:cNvSpPr/>
          <p:nvPr/>
        </p:nvSpPr>
        <p:spPr>
          <a:xfrm>
            <a:off x="5209799" y="2399604"/>
            <a:ext cx="681300" cy="5901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5"/>
          <p:cNvSpPr/>
          <p:nvPr/>
        </p:nvSpPr>
        <p:spPr>
          <a:xfrm>
            <a:off x="5784170" y="2762721"/>
            <a:ext cx="681300" cy="5901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5"/>
          <p:cNvSpPr/>
          <p:nvPr/>
        </p:nvSpPr>
        <p:spPr>
          <a:xfrm>
            <a:off x="6350338" y="2456236"/>
            <a:ext cx="681300" cy="5901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5"/>
          <p:cNvSpPr/>
          <p:nvPr/>
        </p:nvSpPr>
        <p:spPr>
          <a:xfrm>
            <a:off x="6350338" y="3123948"/>
            <a:ext cx="681300" cy="5901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5"/>
          <p:cNvSpPr/>
          <p:nvPr/>
        </p:nvSpPr>
        <p:spPr>
          <a:xfrm>
            <a:off x="5784170" y="2057280"/>
            <a:ext cx="681300" cy="5901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5"/>
          <p:cNvSpPr/>
          <p:nvPr/>
        </p:nvSpPr>
        <p:spPr>
          <a:xfrm>
            <a:off x="5784170" y="3468163"/>
            <a:ext cx="681300" cy="5901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5"/>
          <p:cNvSpPr/>
          <p:nvPr/>
        </p:nvSpPr>
        <p:spPr>
          <a:xfrm>
            <a:off x="6350338" y="3791660"/>
            <a:ext cx="681300" cy="5901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5"/>
          <p:cNvSpPr/>
          <p:nvPr/>
        </p:nvSpPr>
        <p:spPr>
          <a:xfrm>
            <a:off x="6916506" y="2762721"/>
            <a:ext cx="681300" cy="5901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6" name="Google Shape;396;p35"/>
          <p:cNvSpPr/>
          <p:nvPr/>
        </p:nvSpPr>
        <p:spPr>
          <a:xfrm>
            <a:off x="1311906" y="2399596"/>
            <a:ext cx="681300" cy="5901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6"/>
          <p:cNvSpPr/>
          <p:nvPr/>
        </p:nvSpPr>
        <p:spPr>
          <a:xfrm>
            <a:off x="1220850" y="2215100"/>
            <a:ext cx="1752000" cy="22902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t>Dev</a:t>
            </a:r>
            <a:endParaRPr b="1"/>
          </a:p>
        </p:txBody>
      </p:sp>
      <p:sp>
        <p:nvSpPr>
          <p:cNvPr id="410" name="Google Shape;410;p36"/>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500" b="1">
                <a:solidFill>
                  <a:schemeClr val="dk1"/>
                </a:solidFill>
                <a:latin typeface="Proxima Nova"/>
                <a:ea typeface="Proxima Nova"/>
                <a:cs typeface="Proxima Nova"/>
                <a:sym typeface="Proxima Nova"/>
              </a:rPr>
              <a:t>Configuration Management</a:t>
            </a:r>
            <a:endParaRPr sz="2500" b="1">
              <a:solidFill>
                <a:schemeClr val="dk1"/>
              </a:solidFill>
              <a:latin typeface="Proxima Nova"/>
              <a:ea typeface="Proxima Nova"/>
              <a:cs typeface="Proxima Nova"/>
              <a:sym typeface="Proxima Nova"/>
            </a:endParaRPr>
          </a:p>
        </p:txBody>
      </p:sp>
      <p:sp>
        <p:nvSpPr>
          <p:cNvPr id="411" name="Google Shape;411;p36"/>
          <p:cNvSpPr txBox="1">
            <a:spLocks noGrp="1"/>
          </p:cNvSpPr>
          <p:nvPr>
            <p:ph type="body" idx="1"/>
          </p:nvPr>
        </p:nvSpPr>
        <p:spPr>
          <a:xfrm>
            <a:off x="311700" y="1152475"/>
            <a:ext cx="8520600" cy="1187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latin typeface="Proxima Nova"/>
                <a:ea typeface="Proxima Nova"/>
                <a:cs typeface="Proxima Nova"/>
                <a:sym typeface="Proxima Nova"/>
              </a:rPr>
              <a:t>How to manage the configurations for a large number of services across multiple environments?</a:t>
            </a:r>
            <a:endParaRPr sz="1800">
              <a:latin typeface="Proxima Nova"/>
              <a:ea typeface="Proxima Nova"/>
              <a:cs typeface="Proxima Nova"/>
              <a:sym typeface="Proxima Nova"/>
            </a:endParaRPr>
          </a:p>
        </p:txBody>
      </p:sp>
      <p:grpSp>
        <p:nvGrpSpPr>
          <p:cNvPr id="412" name="Google Shape;412;p36"/>
          <p:cNvGrpSpPr/>
          <p:nvPr/>
        </p:nvGrpSpPr>
        <p:grpSpPr>
          <a:xfrm>
            <a:off x="1299275" y="2753163"/>
            <a:ext cx="1579225" cy="1537225"/>
            <a:chOff x="5372100" y="2340163"/>
            <a:chExt cx="1579225" cy="1537225"/>
          </a:xfrm>
        </p:grpSpPr>
        <p:sp>
          <p:nvSpPr>
            <p:cNvPr id="413" name="Google Shape;413;p36"/>
            <p:cNvSpPr/>
            <p:nvPr/>
          </p:nvSpPr>
          <p:spPr>
            <a:xfrm>
              <a:off x="5372100" y="2566538"/>
              <a:ext cx="450600" cy="3903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6"/>
            <p:cNvSpPr/>
            <p:nvPr/>
          </p:nvSpPr>
          <p:spPr>
            <a:xfrm>
              <a:off x="5751925" y="2806663"/>
              <a:ext cx="450600" cy="3903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6126325" y="2603988"/>
              <a:ext cx="450600" cy="3903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6"/>
            <p:cNvSpPr/>
            <p:nvPr/>
          </p:nvSpPr>
          <p:spPr>
            <a:xfrm>
              <a:off x="6126325" y="3045538"/>
              <a:ext cx="450600" cy="3903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5751925" y="2340163"/>
              <a:ext cx="450600" cy="3903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6"/>
            <p:cNvSpPr/>
            <p:nvPr/>
          </p:nvSpPr>
          <p:spPr>
            <a:xfrm>
              <a:off x="5751925" y="3273163"/>
              <a:ext cx="450600" cy="3903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6"/>
            <p:cNvSpPr/>
            <p:nvPr/>
          </p:nvSpPr>
          <p:spPr>
            <a:xfrm>
              <a:off x="6126325" y="3487088"/>
              <a:ext cx="450600" cy="3903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6"/>
            <p:cNvSpPr/>
            <p:nvPr/>
          </p:nvSpPr>
          <p:spPr>
            <a:xfrm>
              <a:off x="6500725" y="2806663"/>
              <a:ext cx="450600" cy="3903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36"/>
          <p:cNvSpPr/>
          <p:nvPr/>
        </p:nvSpPr>
        <p:spPr>
          <a:xfrm>
            <a:off x="3811375" y="2215100"/>
            <a:ext cx="1752000" cy="22902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t>QA</a:t>
            </a:r>
            <a:endParaRPr b="1"/>
          </a:p>
        </p:txBody>
      </p:sp>
      <p:grpSp>
        <p:nvGrpSpPr>
          <p:cNvPr id="422" name="Google Shape;422;p36"/>
          <p:cNvGrpSpPr/>
          <p:nvPr/>
        </p:nvGrpSpPr>
        <p:grpSpPr>
          <a:xfrm>
            <a:off x="3897763" y="2805438"/>
            <a:ext cx="1579225" cy="1537225"/>
            <a:chOff x="5372100" y="2340163"/>
            <a:chExt cx="1579225" cy="1537225"/>
          </a:xfrm>
        </p:grpSpPr>
        <p:sp>
          <p:nvSpPr>
            <p:cNvPr id="423" name="Google Shape;423;p36"/>
            <p:cNvSpPr/>
            <p:nvPr/>
          </p:nvSpPr>
          <p:spPr>
            <a:xfrm>
              <a:off x="5372100" y="2566538"/>
              <a:ext cx="450600" cy="3903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a:off x="5751925" y="2806663"/>
              <a:ext cx="450600" cy="3903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a:off x="6126325" y="2603988"/>
              <a:ext cx="450600" cy="3903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6126325" y="3045538"/>
              <a:ext cx="450600" cy="3903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a:off x="5751925" y="2340163"/>
              <a:ext cx="450600" cy="3903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5751925" y="3273163"/>
              <a:ext cx="450600" cy="3903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a:off x="6126325" y="3487088"/>
              <a:ext cx="450600" cy="3903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6500725" y="2806663"/>
              <a:ext cx="450600" cy="3903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6"/>
          <p:cNvSpPr/>
          <p:nvPr/>
        </p:nvSpPr>
        <p:spPr>
          <a:xfrm>
            <a:off x="6431375" y="2215088"/>
            <a:ext cx="1752000" cy="22902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t>Prod</a:t>
            </a:r>
            <a:endParaRPr b="1"/>
          </a:p>
        </p:txBody>
      </p:sp>
      <p:grpSp>
        <p:nvGrpSpPr>
          <p:cNvPr id="432" name="Google Shape;432;p36"/>
          <p:cNvGrpSpPr/>
          <p:nvPr/>
        </p:nvGrpSpPr>
        <p:grpSpPr>
          <a:xfrm>
            <a:off x="6509800" y="2753150"/>
            <a:ext cx="1579225" cy="1537225"/>
            <a:chOff x="5372100" y="2340163"/>
            <a:chExt cx="1579225" cy="1537225"/>
          </a:xfrm>
        </p:grpSpPr>
        <p:sp>
          <p:nvSpPr>
            <p:cNvPr id="433" name="Google Shape;433;p36"/>
            <p:cNvSpPr/>
            <p:nvPr/>
          </p:nvSpPr>
          <p:spPr>
            <a:xfrm>
              <a:off x="5372100" y="2566538"/>
              <a:ext cx="450600" cy="3903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5751925" y="2806663"/>
              <a:ext cx="450600" cy="3903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6126325" y="2603988"/>
              <a:ext cx="450600" cy="3903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6126325" y="3045538"/>
              <a:ext cx="450600" cy="3903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5751925" y="2340163"/>
              <a:ext cx="450600" cy="3903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5751925" y="3273163"/>
              <a:ext cx="450600" cy="3903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6126325" y="3487088"/>
              <a:ext cx="450600" cy="3903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6500725" y="2806663"/>
              <a:ext cx="450600" cy="3903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7"/>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to deal with Cascading Failures?</a:t>
            </a:r>
            <a:endParaRPr/>
          </a:p>
        </p:txBody>
      </p:sp>
      <p:sp>
        <p:nvSpPr>
          <p:cNvPr id="446" name="Google Shape;446;p37"/>
          <p:cNvSpPr/>
          <p:nvPr/>
        </p:nvSpPr>
        <p:spPr>
          <a:xfrm>
            <a:off x="5178749" y="1735392"/>
            <a:ext cx="681300" cy="5901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5753120" y="2098509"/>
            <a:ext cx="681300" cy="5901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7"/>
          <p:cNvSpPr/>
          <p:nvPr/>
        </p:nvSpPr>
        <p:spPr>
          <a:xfrm>
            <a:off x="6319288" y="1792024"/>
            <a:ext cx="681300" cy="5901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7"/>
          <p:cNvSpPr/>
          <p:nvPr/>
        </p:nvSpPr>
        <p:spPr>
          <a:xfrm>
            <a:off x="6319288" y="2459736"/>
            <a:ext cx="681300" cy="5901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5753120" y="1393068"/>
            <a:ext cx="681300" cy="5901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5753120" y="2803950"/>
            <a:ext cx="681300" cy="5901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6319288" y="3127448"/>
            <a:ext cx="681300" cy="5901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6885456" y="2098509"/>
            <a:ext cx="681300" cy="590100"/>
          </a:xfrm>
          <a:prstGeom prst="hexagon">
            <a:avLst>
              <a:gd name="adj" fmla="val 25000"/>
              <a:gd name="vf" fmla="val 115470"/>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 name="Google Shape;454;p37"/>
          <p:cNvCxnSpPr>
            <a:stCxn id="446" idx="3"/>
            <a:endCxn id="450" idx="4"/>
          </p:cNvCxnSpPr>
          <p:nvPr/>
        </p:nvCxnSpPr>
        <p:spPr>
          <a:xfrm rot="10800000" flipH="1">
            <a:off x="5178749" y="1392942"/>
            <a:ext cx="721800" cy="637500"/>
          </a:xfrm>
          <a:prstGeom prst="curvedConnector4">
            <a:avLst>
              <a:gd name="adj1" fmla="val -32990"/>
              <a:gd name="adj2" fmla="val 137333"/>
            </a:avLst>
          </a:prstGeom>
          <a:noFill/>
          <a:ln w="19050" cap="flat" cmpd="sng">
            <a:solidFill>
              <a:schemeClr val="accent2"/>
            </a:solidFill>
            <a:prstDash val="solid"/>
            <a:round/>
            <a:headEnd type="none" w="med" len="med"/>
            <a:tailEnd type="stealth" w="med" len="med"/>
          </a:ln>
        </p:spPr>
      </p:cxnSp>
      <p:cxnSp>
        <p:nvCxnSpPr>
          <p:cNvPr id="455" name="Google Shape;455;p37"/>
          <p:cNvCxnSpPr>
            <a:endCxn id="453" idx="0"/>
          </p:cNvCxnSpPr>
          <p:nvPr/>
        </p:nvCxnSpPr>
        <p:spPr>
          <a:xfrm>
            <a:off x="6782856" y="1732059"/>
            <a:ext cx="783900" cy="661500"/>
          </a:xfrm>
          <a:prstGeom prst="curvedConnector3">
            <a:avLst>
              <a:gd name="adj1" fmla="val 130377"/>
            </a:avLst>
          </a:prstGeom>
          <a:noFill/>
          <a:ln w="19050" cap="flat" cmpd="sng">
            <a:solidFill>
              <a:schemeClr val="accent2"/>
            </a:solidFill>
            <a:prstDash val="solid"/>
            <a:round/>
            <a:headEnd type="none" w="med" len="med"/>
            <a:tailEnd type="stealth" w="med" len="med"/>
          </a:ln>
        </p:spPr>
      </p:cxnSp>
      <p:sp>
        <p:nvSpPr>
          <p:cNvPr id="456" name="Google Shape;456;p37"/>
          <p:cNvSpPr txBox="1"/>
          <p:nvPr/>
        </p:nvSpPr>
        <p:spPr>
          <a:xfrm>
            <a:off x="6929150" y="1954288"/>
            <a:ext cx="563100" cy="7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a:solidFill>
                  <a:srgbClr val="CC4125"/>
                </a:solidFill>
              </a:rPr>
              <a:t>X</a:t>
            </a:r>
            <a:endParaRPr sz="4800">
              <a:solidFill>
                <a:srgbClr val="CC4125"/>
              </a:solidFill>
            </a:endParaRPr>
          </a:p>
        </p:txBody>
      </p:sp>
      <p:cxnSp>
        <p:nvCxnSpPr>
          <p:cNvPr id="457" name="Google Shape;457;p37"/>
          <p:cNvCxnSpPr>
            <a:stCxn id="453" idx="1"/>
            <a:endCxn id="452" idx="1"/>
          </p:cNvCxnSpPr>
          <p:nvPr/>
        </p:nvCxnSpPr>
        <p:spPr>
          <a:xfrm rot="5400000">
            <a:off x="6621681" y="2920059"/>
            <a:ext cx="1029000" cy="566100"/>
          </a:xfrm>
          <a:prstGeom prst="curvedConnector3">
            <a:avLst>
              <a:gd name="adj1" fmla="val 123135"/>
            </a:avLst>
          </a:prstGeom>
          <a:noFill/>
          <a:ln w="19050" cap="flat" cmpd="sng">
            <a:solidFill>
              <a:schemeClr val="accent2"/>
            </a:solidFill>
            <a:prstDash val="dash"/>
            <a:round/>
            <a:headEnd type="none" w="med" len="med"/>
            <a:tailEnd type="stealth"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8"/>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500" b="1">
                <a:solidFill>
                  <a:schemeClr val="dk1"/>
                </a:solidFill>
                <a:latin typeface="Proxima Nova"/>
                <a:ea typeface="Proxima Nova"/>
                <a:cs typeface="Proxima Nova"/>
                <a:sym typeface="Proxima Nova"/>
              </a:rPr>
              <a:t>How can we debug and trace microservices?</a:t>
            </a:r>
            <a:endParaRPr sz="2500" b="1">
              <a:solidFill>
                <a:schemeClr val="dk1"/>
              </a:solidFill>
              <a:latin typeface="Proxima Nova"/>
              <a:ea typeface="Proxima Nova"/>
              <a:cs typeface="Proxima Nova"/>
              <a:sym typeface="Proxima Nova"/>
            </a:endParaRPr>
          </a:p>
        </p:txBody>
      </p:sp>
      <p:sp>
        <p:nvSpPr>
          <p:cNvPr id="463" name="Google Shape;463;p38"/>
          <p:cNvSpPr/>
          <p:nvPr/>
        </p:nvSpPr>
        <p:spPr>
          <a:xfrm>
            <a:off x="1151374" y="2560279"/>
            <a:ext cx="681300" cy="5901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a:off x="7234695" y="3008621"/>
            <a:ext cx="681300" cy="5901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a:off x="4193025" y="2862536"/>
            <a:ext cx="681300" cy="5901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a:off x="2672070" y="2148530"/>
            <a:ext cx="681300" cy="5901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8"/>
          <p:cNvSpPr/>
          <p:nvPr/>
        </p:nvSpPr>
        <p:spPr>
          <a:xfrm>
            <a:off x="5709270" y="2373513"/>
            <a:ext cx="681300" cy="590100"/>
          </a:xfrm>
          <a:prstGeom prst="hexagon">
            <a:avLst>
              <a:gd name="adj" fmla="val 25000"/>
              <a:gd name="vf" fmla="val 11547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 name="Google Shape;468;p38"/>
          <p:cNvCxnSpPr>
            <a:stCxn id="466" idx="0"/>
            <a:endCxn id="465" idx="3"/>
          </p:cNvCxnSpPr>
          <p:nvPr/>
        </p:nvCxnSpPr>
        <p:spPr>
          <a:xfrm>
            <a:off x="3353370" y="2443580"/>
            <a:ext cx="839700" cy="714000"/>
          </a:xfrm>
          <a:prstGeom prst="curvedConnector3">
            <a:avLst>
              <a:gd name="adj1" fmla="val 49997"/>
            </a:avLst>
          </a:prstGeom>
          <a:noFill/>
          <a:ln w="19050" cap="flat" cmpd="sng">
            <a:solidFill>
              <a:schemeClr val="accent2"/>
            </a:solidFill>
            <a:prstDash val="solid"/>
            <a:round/>
            <a:headEnd type="none" w="med" len="med"/>
            <a:tailEnd type="stealth" w="med" len="med"/>
          </a:ln>
        </p:spPr>
      </p:cxnSp>
      <p:cxnSp>
        <p:nvCxnSpPr>
          <p:cNvPr id="469" name="Google Shape;469;p38"/>
          <p:cNvCxnSpPr>
            <a:stCxn id="465" idx="0"/>
            <a:endCxn id="467" idx="3"/>
          </p:cNvCxnSpPr>
          <p:nvPr/>
        </p:nvCxnSpPr>
        <p:spPr>
          <a:xfrm rot="10800000" flipH="1">
            <a:off x="4874325" y="2668586"/>
            <a:ext cx="834900" cy="489000"/>
          </a:xfrm>
          <a:prstGeom prst="curvedConnector3">
            <a:avLst>
              <a:gd name="adj1" fmla="val 50003"/>
            </a:avLst>
          </a:prstGeom>
          <a:noFill/>
          <a:ln w="19050" cap="flat" cmpd="sng">
            <a:solidFill>
              <a:schemeClr val="accent2"/>
            </a:solidFill>
            <a:prstDash val="solid"/>
            <a:round/>
            <a:headEnd type="none" w="med" len="med"/>
            <a:tailEnd type="stealth" w="med" len="med"/>
          </a:ln>
        </p:spPr>
      </p:cxnSp>
      <p:cxnSp>
        <p:nvCxnSpPr>
          <p:cNvPr id="470" name="Google Shape;470;p38"/>
          <p:cNvCxnSpPr>
            <a:stCxn id="463" idx="0"/>
            <a:endCxn id="466" idx="3"/>
          </p:cNvCxnSpPr>
          <p:nvPr/>
        </p:nvCxnSpPr>
        <p:spPr>
          <a:xfrm rot="10800000" flipH="1">
            <a:off x="1832674" y="2443729"/>
            <a:ext cx="839400" cy="411600"/>
          </a:xfrm>
          <a:prstGeom prst="curvedConnector3">
            <a:avLst>
              <a:gd name="adj1" fmla="val 50000"/>
            </a:avLst>
          </a:prstGeom>
          <a:noFill/>
          <a:ln w="19050" cap="flat" cmpd="sng">
            <a:solidFill>
              <a:schemeClr val="accent2"/>
            </a:solidFill>
            <a:prstDash val="solid"/>
            <a:round/>
            <a:headEnd type="none" w="med" len="med"/>
            <a:tailEnd type="stealth" w="med" len="med"/>
          </a:ln>
        </p:spPr>
      </p:cxnSp>
      <p:cxnSp>
        <p:nvCxnSpPr>
          <p:cNvPr id="471" name="Google Shape;471;p38"/>
          <p:cNvCxnSpPr>
            <a:stCxn id="467" idx="0"/>
            <a:endCxn id="464" idx="3"/>
          </p:cNvCxnSpPr>
          <p:nvPr/>
        </p:nvCxnSpPr>
        <p:spPr>
          <a:xfrm>
            <a:off x="6390570" y="2668563"/>
            <a:ext cx="844200" cy="635100"/>
          </a:xfrm>
          <a:prstGeom prst="curvedConnector3">
            <a:avLst>
              <a:gd name="adj1" fmla="val 49996"/>
            </a:avLst>
          </a:prstGeom>
          <a:noFill/>
          <a:ln w="19050" cap="flat" cmpd="sng">
            <a:solidFill>
              <a:schemeClr val="accent2"/>
            </a:solidFill>
            <a:prstDash val="solid"/>
            <a:round/>
            <a:headEnd type="none" w="med" len="med"/>
            <a:tailEnd type="stealth"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9"/>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500" b="1">
                <a:solidFill>
                  <a:schemeClr val="dk1"/>
                </a:solidFill>
                <a:latin typeface="Proxima Nova"/>
                <a:ea typeface="Proxima Nova"/>
                <a:cs typeface="Proxima Nova"/>
                <a:sym typeface="Proxima Nova"/>
              </a:rPr>
              <a:t>Netflix OSS</a:t>
            </a:r>
            <a:endParaRPr sz="2500" b="1">
              <a:solidFill>
                <a:schemeClr val="dk1"/>
              </a:solidFill>
              <a:latin typeface="Proxima Nova"/>
              <a:ea typeface="Proxima Nova"/>
              <a:cs typeface="Proxima Nova"/>
              <a:sym typeface="Proxima Nova"/>
            </a:endParaRPr>
          </a:p>
        </p:txBody>
      </p:sp>
      <p:sp>
        <p:nvSpPr>
          <p:cNvPr id="477" name="Google Shape;477;p39"/>
          <p:cNvSpPr txBox="1">
            <a:spLocks noGrp="1"/>
          </p:cNvSpPr>
          <p:nvPr>
            <p:ph type="body" idx="1"/>
          </p:nvPr>
        </p:nvSpPr>
        <p:spPr>
          <a:xfrm>
            <a:off x="311700" y="1304875"/>
            <a:ext cx="5721900" cy="29748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Proxima Nova"/>
              <a:buChar char="●"/>
            </a:pPr>
            <a:r>
              <a:rPr lang="en" sz="1800" dirty="0">
                <a:latin typeface="Proxima Nova"/>
                <a:ea typeface="Proxima Nova"/>
                <a:cs typeface="Proxima Nova"/>
                <a:sym typeface="Proxima Nova"/>
              </a:rPr>
              <a:t>Netflix OSS the starting point.</a:t>
            </a:r>
          </a:p>
          <a:p>
            <a:pPr marL="457200" lvl="0" indent="-342900" algn="l" rtl="0">
              <a:lnSpc>
                <a:spcPct val="150000"/>
              </a:lnSpc>
              <a:spcBef>
                <a:spcPts val="0"/>
              </a:spcBef>
              <a:spcAft>
                <a:spcPts val="0"/>
              </a:spcAft>
              <a:buSzPts val="1800"/>
              <a:buFont typeface="Proxima Nova"/>
              <a:buChar char="●"/>
            </a:pPr>
            <a:r>
              <a:rPr lang="en" sz="1800" dirty="0">
                <a:latin typeface="Proxima Nova"/>
                <a:ea typeface="Proxima Nova"/>
                <a:cs typeface="Proxima Nova"/>
                <a:sym typeface="Proxima Nova"/>
              </a:rPr>
              <a:t>Netflix needed to be faster to win / disrupt</a:t>
            </a:r>
            <a:endParaRPr sz="1800" dirty="0">
              <a:latin typeface="Proxima Nova"/>
              <a:ea typeface="Proxima Nova"/>
              <a:cs typeface="Proxima Nova"/>
              <a:sym typeface="Proxima Nova"/>
            </a:endParaRPr>
          </a:p>
          <a:p>
            <a:pPr marL="457200" lvl="0" indent="-342900" algn="l" rtl="0">
              <a:lnSpc>
                <a:spcPct val="150000"/>
              </a:lnSpc>
              <a:spcBef>
                <a:spcPts val="0"/>
              </a:spcBef>
              <a:spcAft>
                <a:spcPts val="0"/>
              </a:spcAft>
              <a:buSzPts val="1800"/>
              <a:buFont typeface="Proxima Nova"/>
              <a:buChar char="●"/>
            </a:pPr>
            <a:r>
              <a:rPr lang="en" sz="1800" dirty="0">
                <a:latin typeface="Proxima Nova"/>
                <a:ea typeface="Proxima Nova"/>
                <a:cs typeface="Proxima Nova"/>
                <a:sym typeface="Proxima Nova"/>
              </a:rPr>
              <a:t>Pioneer and vocal proponent of microservices – the key to their speed and success</a:t>
            </a:r>
            <a:endParaRPr sz="1800" dirty="0">
              <a:latin typeface="Proxima Nova"/>
              <a:ea typeface="Proxima Nova"/>
              <a:cs typeface="Proxima Nova"/>
              <a:sym typeface="Proxima Nova"/>
            </a:endParaRPr>
          </a:p>
          <a:p>
            <a:pPr marL="457200" lvl="0" indent="-342900" algn="l" rtl="0">
              <a:lnSpc>
                <a:spcPct val="150000"/>
              </a:lnSpc>
              <a:spcBef>
                <a:spcPts val="0"/>
              </a:spcBef>
              <a:spcAft>
                <a:spcPts val="0"/>
              </a:spcAft>
              <a:buSzPts val="1800"/>
              <a:buFont typeface="Proxima Nova"/>
              <a:buChar char="●"/>
            </a:pPr>
            <a:r>
              <a:rPr lang="en" sz="1800" dirty="0">
                <a:latin typeface="Proxima Nova"/>
                <a:ea typeface="Proxima Nova"/>
                <a:cs typeface="Proxima Nova"/>
                <a:sym typeface="Proxima Nova"/>
              </a:rPr>
              <a:t>Netflix OSS supplies parts, but it’s not a solution</a:t>
            </a:r>
            <a:endParaRPr sz="1800" dirty="0">
              <a:latin typeface="Proxima Nova"/>
              <a:ea typeface="Proxima Nova"/>
              <a:cs typeface="Proxima Nova"/>
              <a:sym typeface="Proxima Nova"/>
            </a:endParaRPr>
          </a:p>
        </p:txBody>
      </p:sp>
      <p:pic>
        <p:nvPicPr>
          <p:cNvPr id="478" name="Google Shape;478;p39" descr="http://photos4.meetupstatic.com/photos/event/7/8/f/c/global_249990972.jpeg"/>
          <p:cNvPicPr preferRelativeResize="0"/>
          <p:nvPr/>
        </p:nvPicPr>
        <p:blipFill rotWithShape="1">
          <a:blip r:embed="rId3">
            <a:alphaModFix/>
          </a:blip>
          <a:srcRect/>
          <a:stretch/>
        </p:blipFill>
        <p:spPr>
          <a:xfrm>
            <a:off x="6529774" y="1493250"/>
            <a:ext cx="2157000" cy="2157000"/>
          </a:xfrm>
          <a:prstGeom prst="roundRect">
            <a:avLst>
              <a:gd name="adj" fmla="val 8594"/>
            </a:avLst>
          </a:prstGeom>
          <a:solidFill>
            <a:srgbClr val="ECECEC"/>
          </a:solidFill>
          <a:ln>
            <a:noFill/>
          </a:ln>
          <a:effectLst>
            <a:reflection stA="38000" endPos="28000" dist="5000" dir="5400000" fadeDir="5400012" sy="-100000" algn="bl" rotWithShape="0"/>
          </a:effectLst>
        </p:spPr>
      </p:pic>
    </p:spTree>
  </p:cSld>
  <p:clrMapOvr>
    <a:masterClrMapping/>
  </p:clrMapOvr>
</p:sld>
</file>

<file path=ppt/theme/theme1.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725</Words>
  <Application>Microsoft Macintosh PowerPoint</Application>
  <PresentationFormat>On-screen Show (16:9)</PresentationFormat>
  <Paragraphs>102</Paragraphs>
  <Slides>19</Slides>
  <Notes>19</Notes>
  <HiddenSlides>2</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19</vt:i4>
      </vt:variant>
    </vt:vector>
  </HeadingPairs>
  <TitlesOfParts>
    <vt:vector size="26" baseType="lpstr">
      <vt:lpstr>Arial</vt:lpstr>
      <vt:lpstr>Calibri</vt:lpstr>
      <vt:lpstr>Helvetica Neue</vt:lpstr>
      <vt:lpstr>Lato</vt:lpstr>
      <vt:lpstr>Proxima Nova</vt:lpstr>
      <vt:lpstr>Pivotal Presentation Theme v1</vt:lpstr>
      <vt:lpstr>Pivotal Presentation Theme v1</vt:lpstr>
      <vt:lpstr>Spring Cloud and  Spring Cloud Services</vt:lpstr>
      <vt:lpstr>From Monolith to Microservices!</vt:lpstr>
      <vt:lpstr>Cloud Native Microservices Challenges</vt:lpstr>
      <vt:lpstr>Cloud Native Microservices Challenges</vt:lpstr>
      <vt:lpstr>Service Discovery</vt:lpstr>
      <vt:lpstr>Configuration Management</vt:lpstr>
      <vt:lpstr>How to deal with Cascading Failures?</vt:lpstr>
      <vt:lpstr>How can we debug and trace microservices?</vt:lpstr>
      <vt:lpstr>Netflix OSS</vt:lpstr>
      <vt:lpstr>Spring Cloud Services</vt:lpstr>
      <vt:lpstr>Spring Cloud Services</vt:lpstr>
      <vt:lpstr>Spring Cloud Services</vt:lpstr>
      <vt:lpstr>Spring Cloud Services</vt:lpstr>
      <vt:lpstr>Spring Cloud</vt:lpstr>
      <vt:lpstr>If you think this is cool...</vt:lpstr>
      <vt:lpstr>Dealing with Failures</vt:lpstr>
      <vt:lpstr>Dealing with Failures</vt:lpstr>
      <vt:lpstr>Discovering Services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Cloud and  Spring Cloud Services</dc:title>
  <cp:lastModifiedBy>Jeffrey Ellin</cp:lastModifiedBy>
  <cp:revision>1</cp:revision>
  <dcterms:modified xsi:type="dcterms:W3CDTF">2021-07-27T13:45:22Z</dcterms:modified>
</cp:coreProperties>
</file>